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Bukhari Script" charset="1" panose="000005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2896055">
            <a:off x="5253675" y="4596266"/>
            <a:ext cx="7844367" cy="7844367"/>
          </a:xfrm>
          <a:custGeom>
            <a:avLst/>
            <a:gdLst/>
            <a:ahLst/>
            <a:cxnLst/>
            <a:rect r="r" b="b" t="t" l="l"/>
            <a:pathLst>
              <a:path h="7844367" w="7844367">
                <a:moveTo>
                  <a:pt x="0" y="0"/>
                </a:moveTo>
                <a:lnTo>
                  <a:pt x="7844366" y="0"/>
                </a:lnTo>
                <a:lnTo>
                  <a:pt x="7844366" y="7844367"/>
                </a:lnTo>
                <a:lnTo>
                  <a:pt x="0" y="7844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2787" y="4877008"/>
            <a:ext cx="4809571" cy="5409537"/>
          </a:xfrm>
          <a:custGeom>
            <a:avLst/>
            <a:gdLst/>
            <a:ahLst/>
            <a:cxnLst/>
            <a:rect r="r" b="b" t="t" l="l"/>
            <a:pathLst>
              <a:path h="5409537" w="4809571">
                <a:moveTo>
                  <a:pt x="0" y="0"/>
                </a:moveTo>
                <a:lnTo>
                  <a:pt x="4809571" y="0"/>
                </a:lnTo>
                <a:lnTo>
                  <a:pt x="4809571" y="5409538"/>
                </a:lnTo>
                <a:lnTo>
                  <a:pt x="0" y="5409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66108" y="4877008"/>
            <a:ext cx="4652202" cy="5409537"/>
          </a:xfrm>
          <a:custGeom>
            <a:avLst/>
            <a:gdLst/>
            <a:ahLst/>
            <a:cxnLst/>
            <a:rect r="r" b="b" t="t" l="l"/>
            <a:pathLst>
              <a:path h="5409537" w="4652202">
                <a:moveTo>
                  <a:pt x="0" y="0"/>
                </a:moveTo>
                <a:lnTo>
                  <a:pt x="4652202" y="0"/>
                </a:lnTo>
                <a:lnTo>
                  <a:pt x="4652202" y="5409538"/>
                </a:lnTo>
                <a:lnTo>
                  <a:pt x="0" y="54095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936002" y="4877008"/>
            <a:ext cx="5479274" cy="5409537"/>
          </a:xfrm>
          <a:custGeom>
            <a:avLst/>
            <a:gdLst/>
            <a:ahLst/>
            <a:cxnLst/>
            <a:rect r="r" b="b" t="t" l="l"/>
            <a:pathLst>
              <a:path h="5409537" w="5479274">
                <a:moveTo>
                  <a:pt x="0" y="0"/>
                </a:moveTo>
                <a:lnTo>
                  <a:pt x="5479274" y="0"/>
                </a:lnTo>
                <a:lnTo>
                  <a:pt x="5479274" y="5409538"/>
                </a:lnTo>
                <a:lnTo>
                  <a:pt x="0" y="54095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3574355" y="848869"/>
            <a:ext cx="11139290" cy="3449015"/>
            <a:chOff x="0" y="0"/>
            <a:chExt cx="14852387" cy="4598687"/>
          </a:xfrm>
        </p:grpSpPr>
        <p:sp>
          <p:nvSpPr>
            <p:cNvPr name="TextBox 7" id="7"/>
            <p:cNvSpPr txBox="true"/>
            <p:nvPr/>
          </p:nvSpPr>
          <p:spPr>
            <a:xfrm rot="0">
              <a:off x="0" y="0"/>
              <a:ext cx="14852387" cy="2087720"/>
            </a:xfrm>
            <a:prstGeom prst="rect">
              <a:avLst/>
            </a:prstGeom>
          </p:spPr>
          <p:txBody>
            <a:bodyPr anchor="t" rtlCol="false" tIns="0" lIns="0" bIns="0" rIns="0">
              <a:spAutoFit/>
            </a:bodyPr>
            <a:lstStyle/>
            <a:p>
              <a:pPr algn="ctr">
                <a:lnSpc>
                  <a:spcPts val="12479"/>
                </a:lnSpc>
              </a:pPr>
              <a:r>
                <a:rPr lang="en-US" sz="10399">
                  <a:solidFill>
                    <a:srgbClr val="FFFFFF"/>
                  </a:solidFill>
                  <a:latin typeface="Poppins Medium"/>
                </a:rPr>
                <a:t>COVID - 19 </a:t>
              </a:r>
            </a:p>
          </p:txBody>
        </p:sp>
        <p:sp>
          <p:nvSpPr>
            <p:cNvPr name="TextBox 8" id="8"/>
            <p:cNvSpPr txBox="true"/>
            <p:nvPr/>
          </p:nvSpPr>
          <p:spPr>
            <a:xfrm rot="0">
              <a:off x="2359083" y="2457757"/>
              <a:ext cx="10134221" cy="2140930"/>
            </a:xfrm>
            <a:prstGeom prst="rect">
              <a:avLst/>
            </a:prstGeom>
          </p:spPr>
          <p:txBody>
            <a:bodyPr anchor="t" rtlCol="false" tIns="0" lIns="0" bIns="0" rIns="0">
              <a:spAutoFit/>
            </a:bodyPr>
            <a:lstStyle/>
            <a:p>
              <a:pPr algn="ctr">
                <a:lnSpc>
                  <a:spcPts val="4319"/>
                </a:lnSpc>
              </a:pPr>
              <a:r>
                <a:rPr lang="en-US" sz="3599">
                  <a:solidFill>
                    <a:srgbClr val="FFFFFF"/>
                  </a:solidFill>
                  <a:latin typeface="Poppins Medium Bold"/>
                </a:rPr>
                <a:t>DETAILED CASE STUDY </a:t>
              </a:r>
            </a:p>
            <a:p>
              <a:pPr algn="ctr">
                <a:lnSpc>
                  <a:spcPts val="4319"/>
                </a:lnSpc>
              </a:pPr>
              <a:r>
                <a:rPr lang="en-US" sz="3599">
                  <a:solidFill>
                    <a:srgbClr val="FFFFFF"/>
                  </a:solidFill>
                  <a:latin typeface="Poppins Medium Bold"/>
                </a:rPr>
                <a:t>&amp;</a:t>
              </a:r>
            </a:p>
            <a:p>
              <a:pPr algn="ctr" marL="0" indent="0" lvl="0">
                <a:lnSpc>
                  <a:spcPts val="4319"/>
                </a:lnSpc>
                <a:spcBef>
                  <a:spcPct val="0"/>
                </a:spcBef>
              </a:pPr>
              <a:r>
                <a:rPr lang="en-US" sz="3599">
                  <a:solidFill>
                    <a:srgbClr val="FFFFFF"/>
                  </a:solidFill>
                  <a:latin typeface="Poppins Medium Bold"/>
                </a:rPr>
                <a:t>DATA ANALYSIS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0C7AD"/>
        </a:solidFill>
      </p:bgPr>
    </p:bg>
    <p:spTree>
      <p:nvGrpSpPr>
        <p:cNvPr id="1" name=""/>
        <p:cNvGrpSpPr/>
        <p:nvPr/>
      </p:nvGrpSpPr>
      <p:grpSpPr>
        <a:xfrm>
          <a:off x="0" y="0"/>
          <a:ext cx="0" cy="0"/>
          <a:chOff x="0" y="0"/>
          <a:chExt cx="0" cy="0"/>
        </a:xfrm>
      </p:grpSpPr>
      <p:sp>
        <p:nvSpPr>
          <p:cNvPr name="Freeform 2" id="2"/>
          <p:cNvSpPr/>
          <p:nvPr/>
        </p:nvSpPr>
        <p:spPr>
          <a:xfrm flipH="false" flipV="false" rot="0">
            <a:off x="1641338" y="1270850"/>
            <a:ext cx="15005324" cy="7987450"/>
          </a:xfrm>
          <a:custGeom>
            <a:avLst/>
            <a:gdLst/>
            <a:ahLst/>
            <a:cxnLst/>
            <a:rect r="r" b="b" t="t" l="l"/>
            <a:pathLst>
              <a:path h="7987450" w="15005324">
                <a:moveTo>
                  <a:pt x="0" y="0"/>
                </a:moveTo>
                <a:lnTo>
                  <a:pt x="15005324" y="0"/>
                </a:lnTo>
                <a:lnTo>
                  <a:pt x="15005324" y="7987450"/>
                </a:lnTo>
                <a:lnTo>
                  <a:pt x="0" y="7987450"/>
                </a:lnTo>
                <a:lnTo>
                  <a:pt x="0" y="0"/>
                </a:lnTo>
                <a:close/>
              </a:path>
            </a:pathLst>
          </a:custGeom>
          <a:blipFill>
            <a:blip r:embed="rId2"/>
            <a:stretch>
              <a:fillRect l="0" t="0" r="0" b="0"/>
            </a:stretch>
          </a:blipFill>
        </p:spPr>
      </p:sp>
      <p:sp>
        <p:nvSpPr>
          <p:cNvPr name="TextBox 3" id="3"/>
          <p:cNvSpPr txBox="true"/>
          <p:nvPr/>
        </p:nvSpPr>
        <p:spPr>
          <a:xfrm rot="0">
            <a:off x="5410104" y="141605"/>
            <a:ext cx="705207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3.3.3 Unique Function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3E2D0"/>
        </a:solidFill>
      </p:bgPr>
    </p:bg>
    <p:spTree>
      <p:nvGrpSpPr>
        <p:cNvPr id="1" name=""/>
        <p:cNvGrpSpPr/>
        <p:nvPr/>
      </p:nvGrpSpPr>
      <p:grpSpPr>
        <a:xfrm>
          <a:off x="0" y="0"/>
          <a:ext cx="0" cy="0"/>
          <a:chOff x="0" y="0"/>
          <a:chExt cx="0" cy="0"/>
        </a:xfrm>
      </p:grpSpPr>
      <p:sp>
        <p:nvSpPr>
          <p:cNvPr name="Freeform 2" id="2"/>
          <p:cNvSpPr/>
          <p:nvPr/>
        </p:nvSpPr>
        <p:spPr>
          <a:xfrm flipH="false" flipV="false" rot="0">
            <a:off x="2366188" y="1666171"/>
            <a:ext cx="13555625" cy="3767769"/>
          </a:xfrm>
          <a:custGeom>
            <a:avLst/>
            <a:gdLst/>
            <a:ahLst/>
            <a:cxnLst/>
            <a:rect r="r" b="b" t="t" l="l"/>
            <a:pathLst>
              <a:path h="3767769" w="13555625">
                <a:moveTo>
                  <a:pt x="0" y="0"/>
                </a:moveTo>
                <a:lnTo>
                  <a:pt x="13555624" y="0"/>
                </a:lnTo>
                <a:lnTo>
                  <a:pt x="13555624" y="3767769"/>
                </a:lnTo>
                <a:lnTo>
                  <a:pt x="0" y="3767769"/>
                </a:lnTo>
                <a:lnTo>
                  <a:pt x="0" y="0"/>
                </a:lnTo>
                <a:close/>
              </a:path>
            </a:pathLst>
          </a:custGeom>
          <a:blipFill>
            <a:blip r:embed="rId2"/>
            <a:stretch>
              <a:fillRect l="0" t="0" r="0" b="0"/>
            </a:stretch>
          </a:blipFill>
        </p:spPr>
      </p:sp>
      <p:sp>
        <p:nvSpPr>
          <p:cNvPr name="TextBox 3" id="3"/>
          <p:cNvSpPr txBox="true"/>
          <p:nvPr/>
        </p:nvSpPr>
        <p:spPr>
          <a:xfrm rot="0">
            <a:off x="3238162" y="141605"/>
            <a:ext cx="1181167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3.3.3 contd.</a:t>
            </a:r>
          </a:p>
        </p:txBody>
      </p:sp>
      <p:sp>
        <p:nvSpPr>
          <p:cNvPr name="TextBox 4" id="4"/>
          <p:cNvSpPr txBox="true"/>
          <p:nvPr/>
        </p:nvSpPr>
        <p:spPr>
          <a:xfrm rot="0">
            <a:off x="1944393" y="6062590"/>
            <a:ext cx="13555625" cy="1466850"/>
          </a:xfrm>
          <a:prstGeom prst="rect">
            <a:avLst/>
          </a:prstGeom>
        </p:spPr>
        <p:txBody>
          <a:bodyPr anchor="t" rtlCol="false" tIns="0" lIns="0" bIns="0" rIns="0">
            <a:spAutoFit/>
          </a:bodyPr>
          <a:lstStyle/>
          <a:p>
            <a:pPr algn="ctr">
              <a:lnSpc>
                <a:spcPts val="3864"/>
              </a:lnSpc>
            </a:pPr>
            <a:r>
              <a:rPr lang="en-US" sz="3220" spc="35">
                <a:solidFill>
                  <a:srgbClr val="000000"/>
                </a:solidFill>
                <a:latin typeface="Poppins Medium Bold"/>
              </a:rPr>
              <a:t>Unique function finds the unique values in the given column to prevent replication of the dates</a:t>
            </a:r>
          </a:p>
          <a:p>
            <a:pPr algn="ctr">
              <a:lnSpc>
                <a:spcPts val="3864"/>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0">
            <a:off x="2087881" y="5326420"/>
            <a:ext cx="14112239" cy="4443546"/>
          </a:xfrm>
          <a:custGeom>
            <a:avLst/>
            <a:gdLst/>
            <a:ahLst/>
            <a:cxnLst/>
            <a:rect r="r" b="b" t="t" l="l"/>
            <a:pathLst>
              <a:path h="4443546" w="14112239">
                <a:moveTo>
                  <a:pt x="0" y="0"/>
                </a:moveTo>
                <a:lnTo>
                  <a:pt x="14112238" y="0"/>
                </a:lnTo>
                <a:lnTo>
                  <a:pt x="14112238" y="4443545"/>
                </a:lnTo>
                <a:lnTo>
                  <a:pt x="0" y="4443545"/>
                </a:lnTo>
                <a:lnTo>
                  <a:pt x="0" y="0"/>
                </a:lnTo>
                <a:close/>
              </a:path>
            </a:pathLst>
          </a:custGeom>
          <a:blipFill>
            <a:blip r:embed="rId2"/>
            <a:stretch>
              <a:fillRect l="0" t="0" r="0" b="0"/>
            </a:stretch>
          </a:blipFill>
        </p:spPr>
      </p:sp>
      <p:sp>
        <p:nvSpPr>
          <p:cNvPr name="TextBox 3" id="3"/>
          <p:cNvSpPr txBox="true"/>
          <p:nvPr/>
        </p:nvSpPr>
        <p:spPr>
          <a:xfrm rot="0">
            <a:off x="4435097" y="36418"/>
            <a:ext cx="9794822" cy="992282"/>
          </a:xfrm>
          <a:prstGeom prst="rect">
            <a:avLst/>
          </a:prstGeom>
        </p:spPr>
        <p:txBody>
          <a:bodyPr anchor="t" rtlCol="false" tIns="0" lIns="0" bIns="0" rIns="0">
            <a:spAutoFit/>
          </a:bodyPr>
          <a:lstStyle/>
          <a:p>
            <a:pPr algn="ctr">
              <a:lnSpc>
                <a:spcPts val="8159"/>
              </a:lnSpc>
            </a:pPr>
            <a:r>
              <a:rPr lang="en-US" sz="5828">
                <a:solidFill>
                  <a:srgbClr val="000000"/>
                </a:solidFill>
                <a:latin typeface="Canva Sans Bold"/>
              </a:rPr>
              <a:t>3.4 STATISTICAL ANALYSIS</a:t>
            </a:r>
          </a:p>
        </p:txBody>
      </p:sp>
      <p:sp>
        <p:nvSpPr>
          <p:cNvPr name="TextBox 4" id="4"/>
          <p:cNvSpPr txBox="true"/>
          <p:nvPr/>
        </p:nvSpPr>
        <p:spPr>
          <a:xfrm rot="0">
            <a:off x="514350" y="3862648"/>
            <a:ext cx="17259300" cy="981075"/>
          </a:xfrm>
          <a:prstGeom prst="rect">
            <a:avLst/>
          </a:prstGeom>
        </p:spPr>
        <p:txBody>
          <a:bodyPr anchor="t" rtlCol="false" tIns="0" lIns="0" bIns="0" rIns="0">
            <a:spAutoFit/>
          </a:bodyPr>
          <a:lstStyle/>
          <a:p>
            <a:pPr>
              <a:lnSpc>
                <a:spcPts val="3864"/>
              </a:lnSpc>
              <a:spcBef>
                <a:spcPct val="0"/>
              </a:spcBef>
            </a:pPr>
            <a:r>
              <a:rPr lang="en-US" sz="3220" spc="35">
                <a:solidFill>
                  <a:srgbClr val="000000"/>
                </a:solidFill>
                <a:latin typeface="Poppins Medium Bold"/>
              </a:rPr>
              <a:t>The plot function here uses the scatter plot and the abline to get the regression line graph where we use x as daily cases and daily cases death</a:t>
            </a:r>
          </a:p>
        </p:txBody>
      </p:sp>
      <p:sp>
        <p:nvSpPr>
          <p:cNvPr name="TextBox 5" id="5"/>
          <p:cNvSpPr txBox="true"/>
          <p:nvPr/>
        </p:nvSpPr>
        <p:spPr>
          <a:xfrm rot="0">
            <a:off x="3907221" y="2417797"/>
            <a:ext cx="10850575" cy="771527"/>
          </a:xfrm>
          <a:prstGeom prst="rect">
            <a:avLst/>
          </a:prstGeom>
        </p:spPr>
        <p:txBody>
          <a:bodyPr anchor="t" rtlCol="false" tIns="0" lIns="0" bIns="0" rIns="0">
            <a:spAutoFit/>
          </a:bodyPr>
          <a:lstStyle/>
          <a:p>
            <a:pPr algn="ctr">
              <a:lnSpc>
                <a:spcPts val="6305"/>
              </a:lnSpc>
            </a:pPr>
            <a:r>
              <a:rPr lang="en-US" sz="4503">
                <a:solidFill>
                  <a:srgbClr val="FFFFFF"/>
                </a:solidFill>
                <a:latin typeface="Canva Sans Bold"/>
              </a:rPr>
              <a:t>3.4.1 SCATTER PLOT AND REGRESSION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0">
            <a:off x="1633725" y="1448565"/>
            <a:ext cx="15020549" cy="4698736"/>
          </a:xfrm>
          <a:custGeom>
            <a:avLst/>
            <a:gdLst/>
            <a:ahLst/>
            <a:cxnLst/>
            <a:rect r="r" b="b" t="t" l="l"/>
            <a:pathLst>
              <a:path h="4698736" w="15020549">
                <a:moveTo>
                  <a:pt x="0" y="0"/>
                </a:moveTo>
                <a:lnTo>
                  <a:pt x="15020550" y="0"/>
                </a:lnTo>
                <a:lnTo>
                  <a:pt x="15020550" y="4698736"/>
                </a:lnTo>
                <a:lnTo>
                  <a:pt x="0" y="4698736"/>
                </a:lnTo>
                <a:lnTo>
                  <a:pt x="0" y="0"/>
                </a:lnTo>
                <a:close/>
              </a:path>
            </a:pathLst>
          </a:custGeom>
          <a:blipFill>
            <a:blip r:embed="rId2"/>
            <a:stretch>
              <a:fillRect l="0" t="0" r="0" b="0"/>
            </a:stretch>
          </a:blipFill>
        </p:spPr>
      </p:sp>
      <p:sp>
        <p:nvSpPr>
          <p:cNvPr name="TextBox 3" id="3"/>
          <p:cNvSpPr txBox="true"/>
          <p:nvPr/>
        </p:nvSpPr>
        <p:spPr>
          <a:xfrm rot="0">
            <a:off x="3286442" y="257173"/>
            <a:ext cx="11715116" cy="771527"/>
          </a:xfrm>
          <a:prstGeom prst="rect">
            <a:avLst/>
          </a:prstGeom>
        </p:spPr>
        <p:txBody>
          <a:bodyPr anchor="t" rtlCol="false" tIns="0" lIns="0" bIns="0" rIns="0">
            <a:spAutoFit/>
          </a:bodyPr>
          <a:lstStyle/>
          <a:p>
            <a:pPr algn="ctr">
              <a:lnSpc>
                <a:spcPts val="6305"/>
              </a:lnSpc>
            </a:pPr>
            <a:r>
              <a:rPr lang="en-US" sz="4503">
                <a:solidFill>
                  <a:srgbClr val="FFFFFF"/>
                </a:solidFill>
                <a:latin typeface="Canva Sans Bold"/>
              </a:rPr>
              <a:t>3.4.2 CORRELATION &amp; REGRESSION CALC.</a:t>
            </a:r>
          </a:p>
        </p:txBody>
      </p:sp>
      <p:sp>
        <p:nvSpPr>
          <p:cNvPr name="TextBox 4" id="4"/>
          <p:cNvSpPr txBox="true"/>
          <p:nvPr/>
        </p:nvSpPr>
        <p:spPr>
          <a:xfrm rot="0">
            <a:off x="4805839" y="6929759"/>
            <a:ext cx="8676323" cy="495300"/>
          </a:xfrm>
          <a:prstGeom prst="rect">
            <a:avLst/>
          </a:prstGeom>
        </p:spPr>
        <p:txBody>
          <a:bodyPr anchor="t" rtlCol="false" tIns="0" lIns="0" bIns="0" rIns="0">
            <a:spAutoFit/>
          </a:bodyPr>
          <a:lstStyle/>
          <a:p>
            <a:pPr algn="ctr">
              <a:lnSpc>
                <a:spcPts val="3864"/>
              </a:lnSpc>
              <a:spcBef>
                <a:spcPct val="0"/>
              </a:spcBef>
            </a:pPr>
            <a:r>
              <a:rPr lang="en-US" sz="3220" spc="35">
                <a:solidFill>
                  <a:srgbClr val="FFFFFF"/>
                </a:solidFill>
                <a:latin typeface="Poppins Medium Bold"/>
              </a:rPr>
              <a:t>Here we find correlation and regression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0">
            <a:off x="1644457" y="6404729"/>
            <a:ext cx="14999086" cy="1774945"/>
          </a:xfrm>
          <a:custGeom>
            <a:avLst/>
            <a:gdLst/>
            <a:ahLst/>
            <a:cxnLst/>
            <a:rect r="r" b="b" t="t" l="l"/>
            <a:pathLst>
              <a:path h="1774945" w="14999086">
                <a:moveTo>
                  <a:pt x="0" y="0"/>
                </a:moveTo>
                <a:lnTo>
                  <a:pt x="14999086" y="0"/>
                </a:lnTo>
                <a:lnTo>
                  <a:pt x="14999086" y="1774945"/>
                </a:lnTo>
                <a:lnTo>
                  <a:pt x="0" y="1774945"/>
                </a:lnTo>
                <a:lnTo>
                  <a:pt x="0" y="0"/>
                </a:lnTo>
                <a:close/>
              </a:path>
            </a:pathLst>
          </a:custGeom>
          <a:blipFill>
            <a:blip r:embed="rId2"/>
            <a:stretch>
              <a:fillRect l="0" t="0" r="0" b="0"/>
            </a:stretch>
          </a:blipFill>
        </p:spPr>
      </p:sp>
      <p:sp>
        <p:nvSpPr>
          <p:cNvPr name="TextBox 3" id="3"/>
          <p:cNvSpPr txBox="true"/>
          <p:nvPr/>
        </p:nvSpPr>
        <p:spPr>
          <a:xfrm rot="0">
            <a:off x="5826699" y="257173"/>
            <a:ext cx="6634602" cy="771527"/>
          </a:xfrm>
          <a:prstGeom prst="rect">
            <a:avLst/>
          </a:prstGeom>
        </p:spPr>
        <p:txBody>
          <a:bodyPr anchor="t" rtlCol="false" tIns="0" lIns="0" bIns="0" rIns="0">
            <a:spAutoFit/>
          </a:bodyPr>
          <a:lstStyle/>
          <a:p>
            <a:pPr algn="ctr">
              <a:lnSpc>
                <a:spcPts val="6305"/>
              </a:lnSpc>
            </a:pPr>
            <a:r>
              <a:rPr lang="en-US" sz="4503">
                <a:solidFill>
                  <a:srgbClr val="FFFFFF"/>
                </a:solidFill>
                <a:latin typeface="Canva Sans Bold"/>
              </a:rPr>
              <a:t>3.4.3 GOODNESS OF FIT</a:t>
            </a:r>
          </a:p>
        </p:txBody>
      </p:sp>
      <p:sp>
        <p:nvSpPr>
          <p:cNvPr name="TextBox 4" id="4"/>
          <p:cNvSpPr txBox="true"/>
          <p:nvPr/>
        </p:nvSpPr>
        <p:spPr>
          <a:xfrm rot="0">
            <a:off x="514350" y="1913824"/>
            <a:ext cx="17773650" cy="3454211"/>
          </a:xfrm>
          <a:prstGeom prst="rect">
            <a:avLst/>
          </a:prstGeom>
        </p:spPr>
        <p:txBody>
          <a:bodyPr anchor="t" rtlCol="false" tIns="0" lIns="0" bIns="0" rIns="0">
            <a:spAutoFit/>
          </a:bodyPr>
          <a:lstStyle/>
          <a:p>
            <a:pPr>
              <a:lnSpc>
                <a:spcPts val="3925"/>
              </a:lnSpc>
              <a:spcBef>
                <a:spcPct val="0"/>
              </a:spcBef>
            </a:pPr>
            <a:r>
              <a:rPr lang="en-US" sz="3271" spc="35">
                <a:solidFill>
                  <a:srgbClr val="000000"/>
                </a:solidFill>
                <a:latin typeface="Poppins Medium Bold"/>
              </a:rPr>
              <a:t>The regression we use here shows how the columns depend on each other (independent and dependent)</a:t>
            </a:r>
          </a:p>
          <a:p>
            <a:pPr>
              <a:lnSpc>
                <a:spcPts val="3925"/>
              </a:lnSpc>
              <a:spcBef>
                <a:spcPct val="0"/>
              </a:spcBef>
            </a:pPr>
          </a:p>
          <a:p>
            <a:pPr>
              <a:lnSpc>
                <a:spcPts val="3925"/>
              </a:lnSpc>
              <a:spcBef>
                <a:spcPct val="0"/>
              </a:spcBef>
            </a:pPr>
            <a:r>
              <a:rPr lang="en-US" sz="3271" spc="35">
                <a:solidFill>
                  <a:srgbClr val="000000"/>
                </a:solidFill>
                <a:latin typeface="Poppins Medium Bold"/>
              </a:rPr>
              <a:t>We also find the goodness of fit to ensure that there is no errors in the correlation and regression</a:t>
            </a:r>
          </a:p>
          <a:p>
            <a:pPr>
              <a:lnSpc>
                <a:spcPts val="3925"/>
              </a:lnSpc>
              <a:spcBef>
                <a:spcPct val="0"/>
              </a:spcBef>
            </a:pPr>
          </a:p>
          <a:p>
            <a:pPr>
              <a:lnSpc>
                <a:spcPts val="3925"/>
              </a:lnSpc>
              <a:spcBef>
                <a:spcPct val="0"/>
              </a:spcBef>
            </a:pPr>
            <a:r>
              <a:rPr lang="en-US" sz="3271" spc="35">
                <a:solidFill>
                  <a:srgbClr val="000000"/>
                </a:solidFill>
                <a:latin typeface="Poppins Medium Bold"/>
              </a:rPr>
              <a:t>Lm function is used to find regression cor.test is used to find correlation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491323" y="3604578"/>
            <a:ext cx="8223404" cy="5848476"/>
          </a:xfrm>
          <a:custGeom>
            <a:avLst/>
            <a:gdLst/>
            <a:ahLst/>
            <a:cxnLst/>
            <a:rect r="r" b="b" t="t" l="l"/>
            <a:pathLst>
              <a:path h="5848476" w="8223404">
                <a:moveTo>
                  <a:pt x="0" y="0"/>
                </a:moveTo>
                <a:lnTo>
                  <a:pt x="8223404" y="0"/>
                </a:lnTo>
                <a:lnTo>
                  <a:pt x="8223404" y="5848476"/>
                </a:lnTo>
                <a:lnTo>
                  <a:pt x="0" y="5848476"/>
                </a:lnTo>
                <a:lnTo>
                  <a:pt x="0" y="0"/>
                </a:lnTo>
                <a:close/>
              </a:path>
            </a:pathLst>
          </a:custGeom>
          <a:blipFill>
            <a:blip r:embed="rId2"/>
            <a:stretch>
              <a:fillRect l="0" t="-7871" r="0" b="-576"/>
            </a:stretch>
          </a:blipFill>
        </p:spPr>
      </p:sp>
      <p:sp>
        <p:nvSpPr>
          <p:cNvPr name="TextBox 3" id="3"/>
          <p:cNvSpPr txBox="true"/>
          <p:nvPr/>
        </p:nvSpPr>
        <p:spPr>
          <a:xfrm rot="0">
            <a:off x="6102503" y="-123825"/>
            <a:ext cx="6082994" cy="1115028"/>
          </a:xfrm>
          <a:prstGeom prst="rect">
            <a:avLst/>
          </a:prstGeom>
        </p:spPr>
        <p:txBody>
          <a:bodyPr anchor="t" rtlCol="false" tIns="0" lIns="0" bIns="0" rIns="0">
            <a:spAutoFit/>
          </a:bodyPr>
          <a:lstStyle/>
          <a:p>
            <a:pPr algn="ctr">
              <a:lnSpc>
                <a:spcPts val="9112"/>
              </a:lnSpc>
            </a:pPr>
            <a:r>
              <a:rPr lang="en-US" sz="6509">
                <a:solidFill>
                  <a:srgbClr val="000000"/>
                </a:solidFill>
                <a:latin typeface="Canva Sans Bold"/>
              </a:rPr>
              <a:t>4. CASE STUDY</a:t>
            </a:r>
          </a:p>
        </p:txBody>
      </p:sp>
      <p:sp>
        <p:nvSpPr>
          <p:cNvPr name="TextBox 4" id="4"/>
          <p:cNvSpPr txBox="true"/>
          <p:nvPr/>
        </p:nvSpPr>
        <p:spPr>
          <a:xfrm rot="0">
            <a:off x="9144000" y="4391025"/>
            <a:ext cx="8544573" cy="4867275"/>
          </a:xfrm>
          <a:prstGeom prst="rect">
            <a:avLst/>
          </a:prstGeom>
        </p:spPr>
        <p:txBody>
          <a:bodyPr anchor="t" rtlCol="false" tIns="0" lIns="0" bIns="0" rIns="0">
            <a:spAutoFit/>
          </a:bodyPr>
          <a:lstStyle/>
          <a:p>
            <a:pPr algn="ctr">
              <a:lnSpc>
                <a:spcPts val="3864"/>
              </a:lnSpc>
              <a:spcBef>
                <a:spcPct val="0"/>
              </a:spcBef>
            </a:pPr>
            <a:r>
              <a:rPr lang="en-US" sz="3220" spc="35">
                <a:solidFill>
                  <a:srgbClr val="000000"/>
                </a:solidFill>
                <a:latin typeface="Poppins Medium Bold"/>
              </a:rPr>
              <a:t>T</a:t>
            </a:r>
            <a:r>
              <a:rPr lang="en-US" sz="3220" spc="35">
                <a:solidFill>
                  <a:srgbClr val="000000"/>
                </a:solidFill>
                <a:latin typeface="Poppins Medium Bold"/>
              </a:rPr>
              <a:t>he data points in a regression analysis are close to the regression line which indicates a strong linear relationship between the dependent variable (Y) and the independent variable (X).</a:t>
            </a:r>
          </a:p>
          <a:p>
            <a:pPr algn="ctr">
              <a:lnSpc>
                <a:spcPts val="3864"/>
              </a:lnSpc>
              <a:spcBef>
                <a:spcPct val="0"/>
              </a:spcBef>
            </a:pPr>
          </a:p>
          <a:p>
            <a:pPr algn="ctr">
              <a:lnSpc>
                <a:spcPts val="3864"/>
              </a:lnSpc>
              <a:spcBef>
                <a:spcPct val="0"/>
              </a:spcBef>
            </a:pPr>
            <a:r>
              <a:rPr lang="en-US" sz="3220" spc="35">
                <a:solidFill>
                  <a:srgbClr val="000000"/>
                </a:solidFill>
                <a:latin typeface="Poppins Medium Bold"/>
              </a:rPr>
              <a:t>We get a line of best fit for better analysis using the abline function as mentioned earlier.</a:t>
            </a:r>
          </a:p>
        </p:txBody>
      </p:sp>
      <p:sp>
        <p:nvSpPr>
          <p:cNvPr name="TextBox 5" id="5"/>
          <p:cNvSpPr txBox="true"/>
          <p:nvPr/>
        </p:nvSpPr>
        <p:spPr>
          <a:xfrm rot="0">
            <a:off x="4781212" y="2269728"/>
            <a:ext cx="8725575"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4.1.1 SCATTER PLOT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847017" y="1995352"/>
            <a:ext cx="7687388" cy="5809722"/>
          </a:xfrm>
          <a:custGeom>
            <a:avLst/>
            <a:gdLst/>
            <a:ahLst/>
            <a:cxnLst/>
            <a:rect r="r" b="b" t="t" l="l"/>
            <a:pathLst>
              <a:path h="5809722" w="7687388">
                <a:moveTo>
                  <a:pt x="0" y="0"/>
                </a:moveTo>
                <a:lnTo>
                  <a:pt x="7687388" y="0"/>
                </a:lnTo>
                <a:lnTo>
                  <a:pt x="7687388" y="5809722"/>
                </a:lnTo>
                <a:lnTo>
                  <a:pt x="0" y="5809722"/>
                </a:lnTo>
                <a:lnTo>
                  <a:pt x="0" y="0"/>
                </a:lnTo>
                <a:close/>
              </a:path>
            </a:pathLst>
          </a:custGeom>
          <a:blipFill>
            <a:blip r:embed="rId2"/>
            <a:stretch>
              <a:fillRect l="0" t="0" r="0" b="0"/>
            </a:stretch>
          </a:blipFill>
        </p:spPr>
      </p:sp>
      <p:sp>
        <p:nvSpPr>
          <p:cNvPr name="Freeform 3" id="3"/>
          <p:cNvSpPr/>
          <p:nvPr/>
        </p:nvSpPr>
        <p:spPr>
          <a:xfrm flipH="false" flipV="false" rot="0">
            <a:off x="9449347" y="1995352"/>
            <a:ext cx="7933878" cy="5827635"/>
          </a:xfrm>
          <a:custGeom>
            <a:avLst/>
            <a:gdLst/>
            <a:ahLst/>
            <a:cxnLst/>
            <a:rect r="r" b="b" t="t" l="l"/>
            <a:pathLst>
              <a:path h="5827635" w="7933878">
                <a:moveTo>
                  <a:pt x="0" y="0"/>
                </a:moveTo>
                <a:lnTo>
                  <a:pt x="7933878" y="0"/>
                </a:lnTo>
                <a:lnTo>
                  <a:pt x="7933878" y="5827636"/>
                </a:lnTo>
                <a:lnTo>
                  <a:pt x="0" y="5827636"/>
                </a:lnTo>
                <a:lnTo>
                  <a:pt x="0" y="0"/>
                </a:lnTo>
                <a:close/>
              </a:path>
            </a:pathLst>
          </a:custGeom>
          <a:blipFill>
            <a:blip r:embed="rId3"/>
            <a:stretch>
              <a:fillRect l="0" t="0" r="0" b="0"/>
            </a:stretch>
          </a:blipFill>
        </p:spPr>
      </p:sp>
      <p:sp>
        <p:nvSpPr>
          <p:cNvPr name="TextBox 4" id="4"/>
          <p:cNvSpPr txBox="true"/>
          <p:nvPr/>
        </p:nvSpPr>
        <p:spPr>
          <a:xfrm rot="0">
            <a:off x="4690711" y="262127"/>
            <a:ext cx="8725575"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4.2.2</a:t>
            </a:r>
          </a:p>
        </p:txBody>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847017" y="8010944"/>
            <a:ext cx="16536209" cy="21145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From these graphs we can further see clearly the relation between daily cases and daily no. of deaths of China and India which we see at a peak initially but over time how it was reduced , showing a propmt and apt response to curve the growing pandemic by the two superpowers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443593" y="1547387"/>
            <a:ext cx="7933878" cy="5827635"/>
          </a:xfrm>
          <a:custGeom>
            <a:avLst/>
            <a:gdLst/>
            <a:ahLst/>
            <a:cxnLst/>
            <a:rect r="r" b="b" t="t" l="l"/>
            <a:pathLst>
              <a:path h="5827635" w="7933878">
                <a:moveTo>
                  <a:pt x="0" y="0"/>
                </a:moveTo>
                <a:lnTo>
                  <a:pt x="7933878" y="0"/>
                </a:lnTo>
                <a:lnTo>
                  <a:pt x="7933878" y="5827636"/>
                </a:lnTo>
                <a:lnTo>
                  <a:pt x="0" y="5827636"/>
                </a:lnTo>
                <a:lnTo>
                  <a:pt x="0" y="0"/>
                </a:lnTo>
                <a:close/>
              </a:path>
            </a:pathLst>
          </a:custGeom>
          <a:blipFill>
            <a:blip r:embed="rId2"/>
            <a:stretch>
              <a:fillRect l="0" t="0" r="0" b="0"/>
            </a:stretch>
          </a:blipFill>
        </p:spPr>
      </p:sp>
      <p:sp>
        <p:nvSpPr>
          <p:cNvPr name="Freeform 3" id="3"/>
          <p:cNvSpPr/>
          <p:nvPr/>
        </p:nvSpPr>
        <p:spPr>
          <a:xfrm flipH="false" flipV="false" rot="0">
            <a:off x="9479794" y="1538494"/>
            <a:ext cx="7872985" cy="5845422"/>
          </a:xfrm>
          <a:custGeom>
            <a:avLst/>
            <a:gdLst/>
            <a:ahLst/>
            <a:cxnLst/>
            <a:rect r="r" b="b" t="t" l="l"/>
            <a:pathLst>
              <a:path h="5845422" w="7872985">
                <a:moveTo>
                  <a:pt x="0" y="0"/>
                </a:moveTo>
                <a:lnTo>
                  <a:pt x="7872985" y="0"/>
                </a:lnTo>
                <a:lnTo>
                  <a:pt x="7872985" y="5845422"/>
                </a:lnTo>
                <a:lnTo>
                  <a:pt x="0" y="5845422"/>
                </a:lnTo>
                <a:lnTo>
                  <a:pt x="0" y="0"/>
                </a:lnTo>
                <a:close/>
              </a:path>
            </a:pathLst>
          </a:custGeom>
          <a:blipFill>
            <a:blip r:embed="rId3"/>
            <a:stretch>
              <a:fillRect l="0" t="0" r="0" b="0"/>
            </a:stretch>
          </a:blipFill>
        </p:spPr>
      </p:sp>
      <p:sp>
        <p:nvSpPr>
          <p:cNvPr name="TextBox 4" id="4"/>
          <p:cNvSpPr txBox="true"/>
          <p:nvPr/>
        </p:nvSpPr>
        <p:spPr>
          <a:xfrm rot="0">
            <a:off x="4690711" y="262127"/>
            <a:ext cx="8725575"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4.2.3</a:t>
            </a:r>
          </a:p>
        </p:txBody>
      </p:sp>
      <p:sp>
        <p:nvSpPr>
          <p:cNvPr name="TextBox 5" id="5"/>
          <p:cNvSpPr txBox="true"/>
          <p:nvPr/>
        </p:nvSpPr>
        <p:spPr>
          <a:xfrm rot="0">
            <a:off x="1028700" y="7502389"/>
            <a:ext cx="16535332" cy="2652880"/>
          </a:xfrm>
          <a:prstGeom prst="rect">
            <a:avLst/>
          </a:prstGeom>
        </p:spPr>
        <p:txBody>
          <a:bodyPr anchor="t" rtlCol="false" tIns="0" lIns="0" bIns="0" rIns="0">
            <a:spAutoFit/>
          </a:bodyPr>
          <a:lstStyle/>
          <a:p>
            <a:pPr algn="ctr">
              <a:lnSpc>
                <a:spcPts val="4210"/>
              </a:lnSpc>
            </a:pPr>
            <a:r>
              <a:rPr lang="en-US" sz="3007">
                <a:solidFill>
                  <a:srgbClr val="000000"/>
                </a:solidFill>
                <a:latin typeface="Canva Sans Bold"/>
              </a:rPr>
              <a:t>These graphs allow us to compare the no. of people tested to the actual no. of recorded cases , again showing great progress over time </a:t>
            </a:r>
          </a:p>
          <a:p>
            <a:pPr algn="ctr">
              <a:lnSpc>
                <a:spcPts val="4210"/>
              </a:lnSpc>
            </a:pPr>
            <a:r>
              <a:rPr lang="en-US" sz="3007">
                <a:solidFill>
                  <a:srgbClr val="000000"/>
                </a:solidFill>
                <a:latin typeface="Canva Sans Bold"/>
              </a:rPr>
              <a:t>The other graph shows the rather disappointing reality of how the no. of deaths are directly proportional to the confirmed cases , insinuating that during the early stages how response was lacking and to visualize the devastating effects of COVID-19 early 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7771361" y="2333067"/>
            <a:ext cx="10311984" cy="6472753"/>
          </a:xfrm>
          <a:custGeom>
            <a:avLst/>
            <a:gdLst/>
            <a:ahLst/>
            <a:cxnLst/>
            <a:rect r="r" b="b" t="t" l="l"/>
            <a:pathLst>
              <a:path h="6472753" w="10311984">
                <a:moveTo>
                  <a:pt x="0" y="0"/>
                </a:moveTo>
                <a:lnTo>
                  <a:pt x="10311985" y="0"/>
                </a:lnTo>
                <a:lnTo>
                  <a:pt x="10311985" y="6472753"/>
                </a:lnTo>
                <a:lnTo>
                  <a:pt x="0" y="6472753"/>
                </a:lnTo>
                <a:lnTo>
                  <a:pt x="0" y="0"/>
                </a:lnTo>
                <a:close/>
              </a:path>
            </a:pathLst>
          </a:custGeom>
          <a:blipFill>
            <a:blip r:embed="rId2"/>
            <a:stretch>
              <a:fillRect l="0" t="0" r="0" b="0"/>
            </a:stretch>
          </a:blipFill>
        </p:spPr>
      </p:sp>
      <p:sp>
        <p:nvSpPr>
          <p:cNvPr name="TextBox 3" id="3"/>
          <p:cNvSpPr txBox="true"/>
          <p:nvPr/>
        </p:nvSpPr>
        <p:spPr>
          <a:xfrm rot="0">
            <a:off x="5357761" y="602551"/>
            <a:ext cx="7572477"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4.2 BOX PLOT</a:t>
            </a:r>
          </a:p>
        </p:txBody>
      </p:sp>
      <p:sp>
        <p:nvSpPr>
          <p:cNvPr name="TextBox 4" id="4"/>
          <p:cNvSpPr txBox="true"/>
          <p:nvPr/>
        </p:nvSpPr>
        <p:spPr>
          <a:xfrm rot="0">
            <a:off x="0" y="2536686"/>
            <a:ext cx="7469085" cy="6677025"/>
          </a:xfrm>
          <a:prstGeom prst="rect">
            <a:avLst/>
          </a:prstGeom>
        </p:spPr>
        <p:txBody>
          <a:bodyPr anchor="t" rtlCol="false" tIns="0" lIns="0" bIns="0" rIns="0">
            <a:spAutoFit/>
          </a:bodyPr>
          <a:lstStyle/>
          <a:p>
            <a:pPr algn="ctr">
              <a:lnSpc>
                <a:spcPts val="2999"/>
              </a:lnSpc>
              <a:spcBef>
                <a:spcPct val="0"/>
              </a:spcBef>
            </a:pPr>
            <a:r>
              <a:rPr lang="en-US" sz="2499" spc="27">
                <a:solidFill>
                  <a:srgbClr val="000000"/>
                </a:solidFill>
                <a:latin typeface="Poppins Medium Bold"/>
              </a:rPr>
              <a:t>boxplot(PERSONS_TESTED ~ DETAILED_CASES_CONFIRMED, data = data,</a:t>
            </a:r>
          </a:p>
          <a:p>
            <a:pPr algn="ctr">
              <a:lnSpc>
                <a:spcPts val="2999"/>
              </a:lnSpc>
              <a:spcBef>
                <a:spcPct val="0"/>
              </a:spcBef>
            </a:pPr>
            <a:r>
              <a:rPr lang="en-US" sz="2499" spc="27">
                <a:solidFill>
                  <a:srgbClr val="000000"/>
                </a:solidFill>
                <a:latin typeface="Poppins Medium Bold"/>
              </a:rPr>
              <a:t>        main = "COUNTRY_CODE",</a:t>
            </a:r>
          </a:p>
          <a:p>
            <a:pPr algn="ctr">
              <a:lnSpc>
                <a:spcPts val="2999"/>
              </a:lnSpc>
              <a:spcBef>
                <a:spcPct val="0"/>
              </a:spcBef>
            </a:pPr>
            <a:r>
              <a:rPr lang="en-US" sz="2499" spc="27">
                <a:solidFill>
                  <a:srgbClr val="000000"/>
                </a:solidFill>
                <a:latin typeface="Poppins Medium Bold"/>
              </a:rPr>
              <a:t>        xlab = "PERSONS_TESTED",</a:t>
            </a:r>
          </a:p>
          <a:p>
            <a:pPr algn="ctr">
              <a:lnSpc>
                <a:spcPts val="2999"/>
              </a:lnSpc>
              <a:spcBef>
                <a:spcPct val="0"/>
              </a:spcBef>
            </a:pPr>
            <a:r>
              <a:rPr lang="en-US" sz="2499" spc="27">
                <a:solidFill>
                  <a:srgbClr val="000000"/>
                </a:solidFill>
                <a:latin typeface="Poppins Medium Bold"/>
              </a:rPr>
              <a:t>        ylab = "DAILY_CASES_CONFIRMED")</a:t>
            </a:r>
          </a:p>
          <a:p>
            <a:pPr algn="ctr">
              <a:lnSpc>
                <a:spcPts val="2999"/>
              </a:lnSpc>
              <a:spcBef>
                <a:spcPct val="0"/>
              </a:spcBef>
            </a:pPr>
          </a:p>
          <a:p>
            <a:pPr algn="ctr">
              <a:lnSpc>
                <a:spcPts val="2999"/>
              </a:lnSpc>
              <a:spcBef>
                <a:spcPct val="0"/>
              </a:spcBef>
            </a:pPr>
            <a:r>
              <a:rPr lang="en-US" sz="2499" spc="27">
                <a:solidFill>
                  <a:srgbClr val="000000"/>
                </a:solidFill>
                <a:latin typeface="Poppins Medium Bold"/>
              </a:rPr>
              <a:t>The function boxplot is used to find outliers as we can see the dots that are far from others it is how we understand that outliers are present we can also use z score as shown above which uses the standard deviations.</a:t>
            </a:r>
          </a:p>
          <a:p>
            <a:pPr algn="ctr">
              <a:lnSpc>
                <a:spcPts val="2999"/>
              </a:lnSpc>
              <a:spcBef>
                <a:spcPct val="0"/>
              </a:spcBef>
            </a:pPr>
          </a:p>
          <a:p>
            <a:pPr algn="ctr">
              <a:lnSpc>
                <a:spcPts val="2999"/>
              </a:lnSpc>
              <a:spcBef>
                <a:spcPct val="0"/>
              </a:spcBef>
            </a:pPr>
            <a:r>
              <a:rPr lang="en-US" sz="2499" spc="27">
                <a:solidFill>
                  <a:srgbClr val="000000"/>
                </a:solidFill>
                <a:latin typeface="Poppins Medium Bold"/>
              </a:rPr>
              <a:t>It is a statistical measure that indicates how many standard deviations an individual data point is away from the mean of a distribution.</a:t>
            </a:r>
          </a:p>
          <a:p>
            <a:pPr algn="ctr">
              <a:lnSpc>
                <a:spcPts val="29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426350"/>
            <a:ext cx="16230600" cy="930554"/>
          </a:xfrm>
          <a:custGeom>
            <a:avLst/>
            <a:gdLst/>
            <a:ahLst/>
            <a:cxnLst/>
            <a:rect r="r" b="b" t="t" l="l"/>
            <a:pathLst>
              <a:path h="930554" w="16230600">
                <a:moveTo>
                  <a:pt x="0" y="0"/>
                </a:moveTo>
                <a:lnTo>
                  <a:pt x="16230600" y="0"/>
                </a:lnTo>
                <a:lnTo>
                  <a:pt x="16230600" y="930554"/>
                </a:lnTo>
                <a:lnTo>
                  <a:pt x="0" y="930554"/>
                </a:lnTo>
                <a:lnTo>
                  <a:pt x="0" y="0"/>
                </a:lnTo>
                <a:close/>
              </a:path>
            </a:pathLst>
          </a:custGeom>
          <a:blipFill>
            <a:blip r:embed="rId2"/>
            <a:stretch>
              <a:fillRect l="0" t="0" r="0" b="0"/>
            </a:stretch>
          </a:blipFill>
        </p:spPr>
      </p:sp>
      <p:sp>
        <p:nvSpPr>
          <p:cNvPr name="Freeform 3" id="3"/>
          <p:cNvSpPr/>
          <p:nvPr/>
        </p:nvSpPr>
        <p:spPr>
          <a:xfrm flipH="false" flipV="false" rot="0">
            <a:off x="2601885" y="2756954"/>
            <a:ext cx="13084230" cy="7245392"/>
          </a:xfrm>
          <a:custGeom>
            <a:avLst/>
            <a:gdLst/>
            <a:ahLst/>
            <a:cxnLst/>
            <a:rect r="r" b="b" t="t" l="l"/>
            <a:pathLst>
              <a:path h="7245392" w="13084230">
                <a:moveTo>
                  <a:pt x="0" y="0"/>
                </a:moveTo>
                <a:lnTo>
                  <a:pt x="13084230" y="0"/>
                </a:lnTo>
                <a:lnTo>
                  <a:pt x="13084230" y="7245393"/>
                </a:lnTo>
                <a:lnTo>
                  <a:pt x="0" y="7245393"/>
                </a:lnTo>
                <a:lnTo>
                  <a:pt x="0" y="0"/>
                </a:lnTo>
                <a:close/>
              </a:path>
            </a:pathLst>
          </a:custGeom>
          <a:blipFill>
            <a:blip r:embed="rId3"/>
            <a:stretch>
              <a:fillRect l="0" t="0" r="0" b="0"/>
            </a:stretch>
          </a:blipFill>
        </p:spPr>
      </p:sp>
      <p:sp>
        <p:nvSpPr>
          <p:cNvPr name="TextBox 4" id="4"/>
          <p:cNvSpPr txBox="true"/>
          <p:nvPr/>
        </p:nvSpPr>
        <p:spPr>
          <a:xfrm rot="0">
            <a:off x="5227808" y="262127"/>
            <a:ext cx="7832384"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4.3 HISTOGRAM</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1960988" y="749856"/>
            <a:ext cx="14366024" cy="1400175"/>
          </a:xfrm>
          <a:prstGeom prst="rect">
            <a:avLst/>
          </a:prstGeom>
        </p:spPr>
        <p:txBody>
          <a:bodyPr anchor="t" rtlCol="false" tIns="0" lIns="0" bIns="0" rIns="0">
            <a:spAutoFit/>
          </a:bodyPr>
          <a:lstStyle/>
          <a:p>
            <a:pPr algn="ctr">
              <a:lnSpc>
                <a:spcPts val="11076"/>
              </a:lnSpc>
            </a:pPr>
            <a:r>
              <a:rPr lang="en-US" sz="9230" spc="553">
                <a:solidFill>
                  <a:srgbClr val="D49F94"/>
                </a:solidFill>
                <a:latin typeface="Poppins Medium Bold"/>
              </a:rPr>
              <a:t>MEMBERS</a:t>
            </a:r>
          </a:p>
        </p:txBody>
      </p:sp>
      <p:grpSp>
        <p:nvGrpSpPr>
          <p:cNvPr name="Group 3" id="3"/>
          <p:cNvGrpSpPr/>
          <p:nvPr/>
        </p:nvGrpSpPr>
        <p:grpSpPr>
          <a:xfrm rot="0">
            <a:off x="1960988" y="2368807"/>
            <a:ext cx="3062380" cy="2445282"/>
            <a:chOff x="0" y="0"/>
            <a:chExt cx="4083173" cy="3260376"/>
          </a:xfrm>
        </p:grpSpPr>
        <p:sp>
          <p:nvSpPr>
            <p:cNvPr name="TextBox 4" id="4"/>
            <p:cNvSpPr txBox="true"/>
            <p:nvPr/>
          </p:nvSpPr>
          <p:spPr>
            <a:xfrm rot="0">
              <a:off x="0" y="1955451"/>
              <a:ext cx="4083173" cy="13049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GURSHAAN SINGH BHASIN</a:t>
              </a:r>
            </a:p>
          </p:txBody>
        </p:sp>
        <p:sp>
          <p:nvSpPr>
            <p:cNvPr name="TextBox 5" id="5"/>
            <p:cNvSpPr txBox="true"/>
            <p:nvPr/>
          </p:nvSpPr>
          <p:spPr>
            <a:xfrm rot="0">
              <a:off x="0" y="0"/>
              <a:ext cx="1453549"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01</a:t>
              </a:r>
            </a:p>
          </p:txBody>
        </p:sp>
      </p:grpSp>
      <p:grpSp>
        <p:nvGrpSpPr>
          <p:cNvPr name="Group 6" id="6"/>
          <p:cNvGrpSpPr/>
          <p:nvPr/>
        </p:nvGrpSpPr>
        <p:grpSpPr>
          <a:xfrm rot="0">
            <a:off x="6882295" y="4581773"/>
            <a:ext cx="4523410" cy="1857652"/>
            <a:chOff x="0" y="0"/>
            <a:chExt cx="6031213" cy="2476870"/>
          </a:xfrm>
        </p:grpSpPr>
        <p:sp>
          <p:nvSpPr>
            <p:cNvPr name="TextBox 7" id="7"/>
            <p:cNvSpPr txBox="true"/>
            <p:nvPr/>
          </p:nvSpPr>
          <p:spPr>
            <a:xfrm rot="0">
              <a:off x="0" y="0"/>
              <a:ext cx="1636819" cy="1563086"/>
            </a:xfrm>
            <a:prstGeom prst="rect">
              <a:avLst/>
            </a:prstGeom>
          </p:spPr>
          <p:txBody>
            <a:bodyPr anchor="t" rtlCol="false" tIns="0" lIns="0" bIns="0" rIns="0">
              <a:spAutoFit/>
            </a:bodyPr>
            <a:lstStyle/>
            <a:p>
              <a:pPr algn="ctr">
                <a:lnSpc>
                  <a:spcPts val="9283"/>
                </a:lnSpc>
                <a:spcBef>
                  <a:spcPct val="0"/>
                </a:spcBef>
              </a:pPr>
              <a:r>
                <a:rPr lang="en-US" sz="7736" spc="85">
                  <a:solidFill>
                    <a:srgbClr val="DBAEA4"/>
                  </a:solidFill>
                  <a:latin typeface="Poppins Light Bold"/>
                </a:rPr>
                <a:t>02</a:t>
              </a:r>
            </a:p>
          </p:txBody>
        </p:sp>
        <p:sp>
          <p:nvSpPr>
            <p:cNvPr name="TextBox 8" id="8"/>
            <p:cNvSpPr txBox="true"/>
            <p:nvPr/>
          </p:nvSpPr>
          <p:spPr>
            <a:xfrm rot="0">
              <a:off x="0" y="1857745"/>
              <a:ext cx="6031213" cy="619125"/>
            </a:xfrm>
            <a:prstGeom prst="rect">
              <a:avLst/>
            </a:prstGeom>
          </p:spPr>
          <p:txBody>
            <a:bodyPr anchor="t" rtlCol="false" tIns="0" lIns="0" bIns="0" rIns="0">
              <a:spAutoFit/>
            </a:bodyPr>
            <a:lstStyle/>
            <a:p>
              <a:pPr algn="ctr">
                <a:lnSpc>
                  <a:spcPts val="3658"/>
                </a:lnSpc>
                <a:spcBef>
                  <a:spcPct val="0"/>
                </a:spcBef>
              </a:pPr>
              <a:r>
                <a:rPr lang="en-US" sz="3048" spc="33">
                  <a:solidFill>
                    <a:srgbClr val="59726D"/>
                  </a:solidFill>
                  <a:latin typeface="Poppins Medium Bold"/>
                </a:rPr>
                <a:t>Mohamed Shoukat Ali</a:t>
              </a:r>
            </a:p>
          </p:txBody>
        </p:sp>
      </p:grpSp>
      <p:grpSp>
        <p:nvGrpSpPr>
          <p:cNvPr name="Group 9" id="9"/>
          <p:cNvGrpSpPr/>
          <p:nvPr/>
        </p:nvGrpSpPr>
        <p:grpSpPr>
          <a:xfrm rot="0">
            <a:off x="11405705" y="7059250"/>
            <a:ext cx="5196557" cy="1695639"/>
            <a:chOff x="0" y="0"/>
            <a:chExt cx="6928743" cy="2260852"/>
          </a:xfrm>
        </p:grpSpPr>
        <p:sp>
          <p:nvSpPr>
            <p:cNvPr name="TextBox 10" id="10"/>
            <p:cNvSpPr txBox="true"/>
            <p:nvPr/>
          </p:nvSpPr>
          <p:spPr>
            <a:xfrm rot="0">
              <a:off x="0" y="0"/>
              <a:ext cx="1521811" cy="1430448"/>
            </a:xfrm>
            <a:prstGeom prst="rect">
              <a:avLst/>
            </a:prstGeom>
          </p:spPr>
          <p:txBody>
            <a:bodyPr anchor="t" rtlCol="false" tIns="0" lIns="0" bIns="0" rIns="0">
              <a:spAutoFit/>
            </a:bodyPr>
            <a:lstStyle/>
            <a:p>
              <a:pPr>
                <a:lnSpc>
                  <a:spcPts val="8495"/>
                </a:lnSpc>
                <a:spcBef>
                  <a:spcPct val="0"/>
                </a:spcBef>
              </a:pPr>
              <a:r>
                <a:rPr lang="en-US" sz="7079" spc="77">
                  <a:solidFill>
                    <a:srgbClr val="DBAEA4"/>
                  </a:solidFill>
                  <a:latin typeface="Poppins Light Bold"/>
                </a:rPr>
                <a:t>03</a:t>
              </a:r>
            </a:p>
          </p:txBody>
        </p:sp>
        <p:sp>
          <p:nvSpPr>
            <p:cNvPr name="TextBox 11" id="11"/>
            <p:cNvSpPr txBox="true"/>
            <p:nvPr/>
          </p:nvSpPr>
          <p:spPr>
            <a:xfrm rot="0">
              <a:off x="0" y="1702052"/>
              <a:ext cx="6928743" cy="558800"/>
            </a:xfrm>
            <a:prstGeom prst="rect">
              <a:avLst/>
            </a:prstGeom>
          </p:spPr>
          <p:txBody>
            <a:bodyPr anchor="t" rtlCol="false" tIns="0" lIns="0" bIns="0" rIns="0">
              <a:spAutoFit/>
            </a:bodyPr>
            <a:lstStyle/>
            <a:p>
              <a:pPr algn="ctr">
                <a:lnSpc>
                  <a:spcPts val="3347"/>
                </a:lnSpc>
                <a:spcBef>
                  <a:spcPct val="0"/>
                </a:spcBef>
              </a:pPr>
              <a:r>
                <a:rPr lang="en-US" sz="2789" spc="30">
                  <a:solidFill>
                    <a:srgbClr val="59726D"/>
                  </a:solidFill>
                  <a:latin typeface="Poppins Medium Bold"/>
                </a:rPr>
                <a:t>HARSHITA SAHU </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97874"/>
            <a:ext cx="16230600" cy="836277"/>
          </a:xfrm>
          <a:custGeom>
            <a:avLst/>
            <a:gdLst/>
            <a:ahLst/>
            <a:cxnLst/>
            <a:rect r="r" b="b" t="t" l="l"/>
            <a:pathLst>
              <a:path h="836277" w="16230600">
                <a:moveTo>
                  <a:pt x="0" y="0"/>
                </a:moveTo>
                <a:lnTo>
                  <a:pt x="16230600" y="0"/>
                </a:lnTo>
                <a:lnTo>
                  <a:pt x="16230600" y="836277"/>
                </a:lnTo>
                <a:lnTo>
                  <a:pt x="0" y="836277"/>
                </a:lnTo>
                <a:lnTo>
                  <a:pt x="0" y="0"/>
                </a:lnTo>
                <a:close/>
              </a:path>
            </a:pathLst>
          </a:custGeom>
          <a:blipFill>
            <a:blip r:embed="rId2"/>
            <a:stretch>
              <a:fillRect l="0" t="0" r="0" b="0"/>
            </a:stretch>
          </a:blipFill>
        </p:spPr>
      </p:sp>
      <p:sp>
        <p:nvSpPr>
          <p:cNvPr name="Freeform 3" id="3"/>
          <p:cNvSpPr/>
          <p:nvPr/>
        </p:nvSpPr>
        <p:spPr>
          <a:xfrm flipH="false" flipV="false" rot="0">
            <a:off x="2601885" y="2605626"/>
            <a:ext cx="13084230" cy="7179971"/>
          </a:xfrm>
          <a:custGeom>
            <a:avLst/>
            <a:gdLst/>
            <a:ahLst/>
            <a:cxnLst/>
            <a:rect r="r" b="b" t="t" l="l"/>
            <a:pathLst>
              <a:path h="7179971" w="13084230">
                <a:moveTo>
                  <a:pt x="0" y="0"/>
                </a:moveTo>
                <a:lnTo>
                  <a:pt x="13084230" y="0"/>
                </a:lnTo>
                <a:lnTo>
                  <a:pt x="13084230" y="7179971"/>
                </a:lnTo>
                <a:lnTo>
                  <a:pt x="0" y="7179971"/>
                </a:lnTo>
                <a:lnTo>
                  <a:pt x="0" y="0"/>
                </a:lnTo>
                <a:close/>
              </a:path>
            </a:pathLst>
          </a:custGeom>
          <a:blipFill>
            <a:blip r:embed="rId3"/>
            <a:stretch>
              <a:fillRect l="0" t="0" r="0" b="0"/>
            </a:stretch>
          </a:blipFill>
        </p:spPr>
      </p:sp>
      <p:sp>
        <p:nvSpPr>
          <p:cNvPr name="TextBox 4" id="4"/>
          <p:cNvSpPr txBox="true"/>
          <p:nvPr/>
        </p:nvSpPr>
        <p:spPr>
          <a:xfrm rot="0">
            <a:off x="4830246" y="262127"/>
            <a:ext cx="8627509" cy="766573"/>
          </a:xfrm>
          <a:prstGeom prst="rect">
            <a:avLst/>
          </a:prstGeom>
        </p:spPr>
        <p:txBody>
          <a:bodyPr anchor="t" rtlCol="false" tIns="0" lIns="0" bIns="0" rIns="0">
            <a:spAutoFit/>
          </a:bodyPr>
          <a:lstStyle/>
          <a:p>
            <a:pPr algn="ctr">
              <a:lnSpc>
                <a:spcPts val="6259"/>
              </a:lnSpc>
            </a:pPr>
            <a:r>
              <a:rPr lang="en-US" sz="4471">
                <a:solidFill>
                  <a:srgbClr val="000000"/>
                </a:solidFill>
                <a:latin typeface="Canva Sans Bold"/>
              </a:rPr>
              <a:t>4.4 BAR GRAPH</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D3E2D0"/>
        </a:solidFill>
      </p:bgPr>
    </p:bg>
    <p:spTree>
      <p:nvGrpSpPr>
        <p:cNvPr id="1" name=""/>
        <p:cNvGrpSpPr/>
        <p:nvPr/>
      </p:nvGrpSpPr>
      <p:grpSpPr>
        <a:xfrm>
          <a:off x="0" y="0"/>
          <a:ext cx="0" cy="0"/>
          <a:chOff x="0" y="0"/>
          <a:chExt cx="0" cy="0"/>
        </a:xfrm>
      </p:grpSpPr>
      <p:sp>
        <p:nvSpPr>
          <p:cNvPr name="TextBox 2" id="2"/>
          <p:cNvSpPr txBox="true"/>
          <p:nvPr/>
        </p:nvSpPr>
        <p:spPr>
          <a:xfrm rot="0">
            <a:off x="2133431" y="286586"/>
            <a:ext cx="14021138" cy="1054266"/>
          </a:xfrm>
          <a:prstGeom prst="rect">
            <a:avLst/>
          </a:prstGeom>
        </p:spPr>
        <p:txBody>
          <a:bodyPr anchor="t" rtlCol="false" tIns="0" lIns="0" bIns="0" rIns="0">
            <a:spAutoFit/>
          </a:bodyPr>
          <a:lstStyle/>
          <a:p>
            <a:pPr algn="ctr">
              <a:lnSpc>
                <a:spcPts val="8641"/>
              </a:lnSpc>
            </a:pPr>
            <a:r>
              <a:rPr lang="en-US" sz="6172">
                <a:solidFill>
                  <a:srgbClr val="000000"/>
                </a:solidFill>
                <a:latin typeface="Canva Sans Bold"/>
              </a:rPr>
              <a:t>5. INFERENCES </a:t>
            </a:r>
          </a:p>
        </p:txBody>
      </p:sp>
      <p:sp>
        <p:nvSpPr>
          <p:cNvPr name="TextBox 3" id="3"/>
          <p:cNvSpPr txBox="true"/>
          <p:nvPr/>
        </p:nvSpPr>
        <p:spPr>
          <a:xfrm rot="0">
            <a:off x="1028700" y="1554948"/>
            <a:ext cx="16230600" cy="8248650"/>
          </a:xfrm>
          <a:prstGeom prst="rect">
            <a:avLst/>
          </a:prstGeom>
        </p:spPr>
        <p:txBody>
          <a:bodyPr anchor="t" rtlCol="false" tIns="0" lIns="0" bIns="0" rIns="0">
            <a:spAutoFit/>
          </a:bodyPr>
          <a:lstStyle/>
          <a:p>
            <a:pPr marL="701445" indent="-350722" lvl="1">
              <a:lnSpc>
                <a:spcPts val="3898"/>
              </a:lnSpc>
              <a:buFont typeface="Arial"/>
              <a:buChar char="•"/>
            </a:pPr>
            <a:r>
              <a:rPr lang="en-US" sz="3248" spc="35">
                <a:solidFill>
                  <a:srgbClr val="000000"/>
                </a:solidFill>
                <a:latin typeface="Poppins Medium Bold"/>
              </a:rPr>
              <a:t>From the various graphs , we can come to understand different aspects of our data. The scattered data's plot allows us to find the line of regression which allows us to calculate a direct linear relation between the variables taken into consideration. </a:t>
            </a:r>
          </a:p>
          <a:p>
            <a:pPr>
              <a:lnSpc>
                <a:spcPts val="3898"/>
              </a:lnSpc>
            </a:pPr>
          </a:p>
          <a:p>
            <a:pPr marL="701445" indent="-350722" lvl="1">
              <a:lnSpc>
                <a:spcPts val="3898"/>
              </a:lnSpc>
              <a:buFont typeface="Arial"/>
              <a:buChar char="•"/>
            </a:pPr>
            <a:r>
              <a:rPr lang="en-US" sz="3248" spc="35">
                <a:solidFill>
                  <a:srgbClr val="000000"/>
                </a:solidFill>
                <a:latin typeface="Poppins Medium Bold"/>
              </a:rPr>
              <a:t>By imputing &amp; cleaning the data we achieved a more efficent dataset which allowed us to then further perform more concrete analysis </a:t>
            </a:r>
          </a:p>
          <a:p>
            <a:pPr>
              <a:lnSpc>
                <a:spcPts val="3898"/>
              </a:lnSpc>
            </a:pPr>
          </a:p>
          <a:p>
            <a:pPr marL="701445" indent="-350722" lvl="1">
              <a:lnSpc>
                <a:spcPts val="3898"/>
              </a:lnSpc>
              <a:buFont typeface="Arial"/>
              <a:buChar char="•"/>
            </a:pPr>
            <a:r>
              <a:rPr lang="en-US" sz="3248" spc="35">
                <a:solidFill>
                  <a:srgbClr val="000000"/>
                </a:solidFill>
                <a:latin typeface="Poppins Medium Bold"/>
              </a:rPr>
              <a:t>By utilizing the correlation function in R Studio , we were able to find the correlation value of 0.7957 ; which by the properties of Correlation , since is close to 1 -&gt; Indicates a strong linear relationship between the two variables that we considered , i.e Daily Cases and Daily Deaths. This Statistical proof allows us to numerically infer which countries were lagging behind in the fight against covid and further required more help , be it monetary , workforce , etc. all of which clearly showed that a lot more work was ahead of them and the losses incurred by them were extremely shocking</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DBAEA4"/>
        </a:solidFill>
      </p:bgPr>
    </p:bg>
    <p:spTree>
      <p:nvGrpSpPr>
        <p:cNvPr id="1" name=""/>
        <p:cNvGrpSpPr/>
        <p:nvPr/>
      </p:nvGrpSpPr>
      <p:grpSpPr>
        <a:xfrm>
          <a:off x="0" y="0"/>
          <a:ext cx="0" cy="0"/>
          <a:chOff x="0" y="0"/>
          <a:chExt cx="0" cy="0"/>
        </a:xfrm>
      </p:grpSpPr>
      <p:sp>
        <p:nvSpPr>
          <p:cNvPr name="TextBox 2" id="2"/>
          <p:cNvSpPr txBox="true"/>
          <p:nvPr/>
        </p:nvSpPr>
        <p:spPr>
          <a:xfrm rot="0">
            <a:off x="7061641" y="-83408"/>
            <a:ext cx="4164717" cy="1112108"/>
          </a:xfrm>
          <a:prstGeom prst="rect">
            <a:avLst/>
          </a:prstGeom>
        </p:spPr>
        <p:txBody>
          <a:bodyPr anchor="t" rtlCol="false" tIns="0" lIns="0" bIns="0" rIns="0">
            <a:spAutoFit/>
          </a:bodyPr>
          <a:lstStyle/>
          <a:p>
            <a:pPr algn="ctr">
              <a:lnSpc>
                <a:spcPts val="9173"/>
              </a:lnSpc>
            </a:pPr>
            <a:r>
              <a:rPr lang="en-US" sz="6552">
                <a:solidFill>
                  <a:srgbClr val="000000"/>
                </a:solidFill>
                <a:latin typeface="Canva Sans Bold"/>
              </a:rPr>
              <a:t>5. CONTD.</a:t>
            </a:r>
          </a:p>
        </p:txBody>
      </p:sp>
      <p:sp>
        <p:nvSpPr>
          <p:cNvPr name="TextBox 3" id="3"/>
          <p:cNvSpPr txBox="true"/>
          <p:nvPr/>
        </p:nvSpPr>
        <p:spPr>
          <a:xfrm rot="0">
            <a:off x="2130196" y="2076027"/>
            <a:ext cx="14027608" cy="7976967"/>
          </a:xfrm>
          <a:prstGeom prst="rect">
            <a:avLst/>
          </a:prstGeom>
        </p:spPr>
        <p:txBody>
          <a:bodyPr anchor="t" rtlCol="false" tIns="0" lIns="0" bIns="0" rIns="0">
            <a:spAutoFit/>
          </a:bodyPr>
          <a:lstStyle/>
          <a:p>
            <a:pPr marL="600955" indent="-300478" lvl="1">
              <a:lnSpc>
                <a:spcPts val="3340"/>
              </a:lnSpc>
              <a:buFont typeface="Arial"/>
              <a:buChar char="•"/>
            </a:pPr>
            <a:r>
              <a:rPr lang="en-US" sz="2783" spc="30">
                <a:solidFill>
                  <a:srgbClr val="000000"/>
                </a:solidFill>
                <a:latin typeface="Poppins Medium Bold"/>
              </a:rPr>
              <a:t>1. Strength of the relationship: The correlation coefficient ranges from -1 to +1. A correlation of 0.7957992, close to +1, suggests a strong positive relationship between the variables. As one variable increases, the other tends to increase as well.</a:t>
            </a:r>
          </a:p>
          <a:p>
            <a:pPr>
              <a:lnSpc>
                <a:spcPts val="3340"/>
              </a:lnSpc>
            </a:pPr>
          </a:p>
          <a:p>
            <a:pPr marL="600955" indent="-300478" lvl="1">
              <a:lnSpc>
                <a:spcPts val="3340"/>
              </a:lnSpc>
              <a:buFont typeface="Arial"/>
              <a:buChar char="•"/>
            </a:pPr>
            <a:r>
              <a:rPr lang="en-US" sz="2783" spc="30">
                <a:solidFill>
                  <a:srgbClr val="000000"/>
                </a:solidFill>
                <a:latin typeface="Poppins Medium Bold"/>
              </a:rPr>
              <a:t>2. Direction of the relationship: Since the correlation coefficient is positive, it indicates a positive linear relationship. This means that as the values of variable x increase, the values of variable y also tend to increase.</a:t>
            </a:r>
          </a:p>
          <a:p>
            <a:pPr>
              <a:lnSpc>
                <a:spcPts val="3340"/>
              </a:lnSpc>
            </a:pPr>
          </a:p>
          <a:p>
            <a:pPr marL="600955" indent="-300478" lvl="1">
              <a:lnSpc>
                <a:spcPts val="3340"/>
              </a:lnSpc>
              <a:buFont typeface="Arial"/>
              <a:buChar char="•"/>
            </a:pPr>
            <a:r>
              <a:rPr lang="en-US" sz="2783" spc="30">
                <a:solidFill>
                  <a:srgbClr val="000000"/>
                </a:solidFill>
                <a:latin typeface="Poppins Medium Bold"/>
              </a:rPr>
              <a:t>3. Proximity to perfect correlation: A correlation of 0.7957992 suggests that the relationship is strong, but not a perfect linear relationship (which would be indicated by a correlation coefficient of 1 or -1). There may still be some variability or scatter around the general trend.</a:t>
            </a:r>
          </a:p>
          <a:p>
            <a:pPr>
              <a:lnSpc>
                <a:spcPts val="3340"/>
              </a:lnSpc>
            </a:pPr>
          </a:p>
          <a:p>
            <a:pPr marL="600955" indent="-300478" lvl="1">
              <a:lnSpc>
                <a:spcPts val="3340"/>
              </a:lnSpc>
              <a:buFont typeface="Arial"/>
              <a:buChar char="•"/>
            </a:pPr>
            <a:r>
              <a:rPr lang="en-US" sz="2783" spc="30">
                <a:solidFill>
                  <a:srgbClr val="000000"/>
                </a:solidFill>
                <a:latin typeface="Poppins Medium Bold"/>
              </a:rPr>
              <a:t>4. Degree of linearity: The correlation coefficient measures the strength and direction of the linear relationship. A value of 0.7957992 indicates that the relationship can be reasonably approximated by a straight line, but it does not imply causation between the variables.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3926321" y="100409"/>
            <a:ext cx="10435358" cy="928291"/>
          </a:xfrm>
          <a:prstGeom prst="rect">
            <a:avLst/>
          </a:prstGeom>
        </p:spPr>
        <p:txBody>
          <a:bodyPr anchor="t" rtlCol="false" tIns="0" lIns="0" bIns="0" rIns="0">
            <a:spAutoFit/>
          </a:bodyPr>
          <a:lstStyle/>
          <a:p>
            <a:pPr algn="ctr">
              <a:lnSpc>
                <a:spcPts val="7571"/>
              </a:lnSpc>
            </a:pPr>
            <a:r>
              <a:rPr lang="en-US" sz="5407">
                <a:solidFill>
                  <a:srgbClr val="000000"/>
                </a:solidFill>
                <a:latin typeface="Canva Sans Bold"/>
              </a:rPr>
              <a:t>6. CONCLUSION</a:t>
            </a:r>
          </a:p>
        </p:txBody>
      </p:sp>
      <p:sp>
        <p:nvSpPr>
          <p:cNvPr name="TextBox 3" id="3"/>
          <p:cNvSpPr txBox="true"/>
          <p:nvPr/>
        </p:nvSpPr>
        <p:spPr>
          <a:xfrm rot="0">
            <a:off x="1028700" y="1028700"/>
            <a:ext cx="16230600" cy="9019437"/>
          </a:xfrm>
          <a:prstGeom prst="rect">
            <a:avLst/>
          </a:prstGeom>
        </p:spPr>
        <p:txBody>
          <a:bodyPr anchor="t" rtlCol="false" tIns="0" lIns="0" bIns="0" rIns="0">
            <a:spAutoFit/>
          </a:bodyPr>
          <a:lstStyle/>
          <a:p>
            <a:pPr>
              <a:lnSpc>
                <a:spcPts val="3587"/>
              </a:lnSpc>
            </a:pPr>
            <a:r>
              <a:rPr lang="en-US" sz="2989" spc="32">
                <a:solidFill>
                  <a:srgbClr val="000000"/>
                </a:solidFill>
                <a:latin typeface="Poppins Medium Bold"/>
              </a:rPr>
              <a:t>Hence , we were able to extract a raw dataset , implement it , clean it , impute it -&gt; then we performed statistical analysis' on it and finally visualized these inferences for us to better comprehend the data and plan future actions accordingly.</a:t>
            </a:r>
          </a:p>
          <a:p>
            <a:pPr>
              <a:lnSpc>
                <a:spcPts val="3587"/>
              </a:lnSpc>
            </a:pPr>
          </a:p>
          <a:p>
            <a:pPr algn="ctr">
              <a:lnSpc>
                <a:spcPts val="3587"/>
              </a:lnSpc>
            </a:pPr>
            <a:r>
              <a:rPr lang="en-US" sz="2989" spc="32">
                <a:solidFill>
                  <a:srgbClr val="000000"/>
                </a:solidFill>
                <a:latin typeface="Poppins Medium Bold"/>
              </a:rPr>
              <a:t>With these calculations , it could've been easier to plan on a much larger scale for organizations such as most notably the WHO , under the UN's mandate to urge countries to send relief measures to the countries afflicted deeply and for the countries themselves to analyse the state of their people and thus plan quarantines &amp; isolations , vaccine spreads to different regions and the respective measures of aid based on the statistical analysis of cases to deaths with the click of a few buttons and a simple code as implemented by us.</a:t>
            </a:r>
          </a:p>
          <a:p>
            <a:pPr algn="ctr">
              <a:lnSpc>
                <a:spcPts val="3587"/>
              </a:lnSpc>
            </a:pPr>
          </a:p>
          <a:p>
            <a:pPr algn="ctr">
              <a:lnSpc>
                <a:spcPts val="3587"/>
              </a:lnSpc>
            </a:pPr>
            <a:r>
              <a:rPr lang="en-US" sz="2989" spc="32">
                <a:solidFill>
                  <a:srgbClr val="000000"/>
                </a:solidFill>
                <a:latin typeface="Poppins Medium Bold"/>
              </a:rPr>
              <a:t>This goes to prove the importance of Data Analytics and the importance of understanding the real time application of such softwares with their vast array of functions to work on data efficiently and allow us as users to come to well thought and calculated decisions which would in this case not necessarily save money , but save lives on the grandest scale of them all.</a:t>
            </a:r>
          </a:p>
          <a:p>
            <a:pPr algn="ctr">
              <a:lnSpc>
                <a:spcPts val="3587"/>
              </a:lnSpc>
            </a:pPr>
          </a:p>
          <a:p>
            <a:pPr algn="ctr">
              <a:lnSpc>
                <a:spcPts val="3587"/>
              </a:lnSpc>
              <a:spcBef>
                <a:spcPct val="0"/>
              </a:spcBef>
            </a:pPr>
            <a:r>
              <a:rPr lang="en-US" sz="2989" spc="32">
                <a:solidFill>
                  <a:srgbClr val="000000"/>
                </a:solidFill>
                <a:latin typeface="Poppins Medium Bold"/>
              </a:rPr>
              <a:t>The World itself</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D3E2D0"/>
        </a:solidFill>
      </p:bgPr>
    </p:bg>
    <p:spTree>
      <p:nvGrpSpPr>
        <p:cNvPr id="1" name=""/>
        <p:cNvGrpSpPr/>
        <p:nvPr/>
      </p:nvGrpSpPr>
      <p:grpSpPr>
        <a:xfrm>
          <a:off x="0" y="0"/>
          <a:ext cx="0" cy="0"/>
          <a:chOff x="0" y="0"/>
          <a:chExt cx="0" cy="0"/>
        </a:xfrm>
      </p:grpSpPr>
      <p:sp>
        <p:nvSpPr>
          <p:cNvPr name="TextBox 2" id="2"/>
          <p:cNvSpPr txBox="true"/>
          <p:nvPr/>
        </p:nvSpPr>
        <p:spPr>
          <a:xfrm rot="0">
            <a:off x="2133431" y="-25566"/>
            <a:ext cx="14021138" cy="1054266"/>
          </a:xfrm>
          <a:prstGeom prst="rect">
            <a:avLst/>
          </a:prstGeom>
        </p:spPr>
        <p:txBody>
          <a:bodyPr anchor="t" rtlCol="false" tIns="0" lIns="0" bIns="0" rIns="0">
            <a:spAutoFit/>
          </a:bodyPr>
          <a:lstStyle/>
          <a:p>
            <a:pPr algn="ctr">
              <a:lnSpc>
                <a:spcPts val="8641"/>
              </a:lnSpc>
            </a:pPr>
            <a:r>
              <a:rPr lang="en-US" sz="6172">
                <a:solidFill>
                  <a:srgbClr val="000000"/>
                </a:solidFill>
                <a:latin typeface="Canva Sans Bold"/>
              </a:rPr>
              <a:t>7. BIBLIOGRAPHY</a:t>
            </a:r>
          </a:p>
        </p:txBody>
      </p:sp>
      <p:sp>
        <p:nvSpPr>
          <p:cNvPr name="TextBox 3" id="3"/>
          <p:cNvSpPr txBox="true"/>
          <p:nvPr/>
        </p:nvSpPr>
        <p:spPr>
          <a:xfrm rot="0">
            <a:off x="1028700" y="3209925"/>
            <a:ext cx="16230600" cy="4848225"/>
          </a:xfrm>
          <a:prstGeom prst="rect">
            <a:avLst/>
          </a:prstGeom>
        </p:spPr>
        <p:txBody>
          <a:bodyPr anchor="t" rtlCol="false" tIns="0" lIns="0" bIns="0" rIns="0">
            <a:spAutoFit/>
          </a:bodyPr>
          <a:lstStyle/>
          <a:p>
            <a:pPr marL="701445" indent="-350722" lvl="1">
              <a:lnSpc>
                <a:spcPts val="3898"/>
              </a:lnSpc>
              <a:buFont typeface="Arial"/>
              <a:buChar char="•"/>
            </a:pPr>
            <a:r>
              <a:rPr lang="en-US" sz="3248" spc="35">
                <a:solidFill>
                  <a:srgbClr val="000000"/>
                </a:solidFill>
                <a:latin typeface="Poppins Medium Bold"/>
              </a:rPr>
              <a:t>WORLD HEALTH ORGANIZATION (WHO) OFFICIAL DATA</a:t>
            </a:r>
          </a:p>
          <a:p>
            <a:pPr algn="ctr">
              <a:lnSpc>
                <a:spcPts val="3898"/>
              </a:lnSpc>
            </a:pPr>
            <a:r>
              <a:rPr lang="en-US" sz="3248" spc="35">
                <a:solidFill>
                  <a:srgbClr val="000000"/>
                </a:solidFill>
                <a:latin typeface="Poppins Medium Bold"/>
              </a:rPr>
              <a:t>https://covid19.who.int/</a:t>
            </a:r>
          </a:p>
          <a:p>
            <a:pPr>
              <a:lnSpc>
                <a:spcPts val="3898"/>
              </a:lnSpc>
            </a:pPr>
          </a:p>
          <a:p>
            <a:pPr marL="701445" indent="-350722" lvl="1">
              <a:lnSpc>
                <a:spcPts val="3898"/>
              </a:lnSpc>
              <a:buFont typeface="Arial"/>
              <a:buChar char="•"/>
            </a:pPr>
            <a:r>
              <a:rPr lang="en-US" sz="3248" spc="35">
                <a:solidFill>
                  <a:srgbClr val="000000"/>
                </a:solidFill>
                <a:latin typeface="Poppins Medium Bold"/>
              </a:rPr>
              <a:t>https://www.analyticsvidhya.com/blog/2022/03/an-analysis-on-covid-19-in-india/</a:t>
            </a:r>
          </a:p>
          <a:p>
            <a:pPr>
              <a:lnSpc>
                <a:spcPts val="3898"/>
              </a:lnSpc>
            </a:pPr>
          </a:p>
          <a:p>
            <a:pPr marL="701445" indent="-350722" lvl="1">
              <a:lnSpc>
                <a:spcPts val="3898"/>
              </a:lnSpc>
              <a:buFont typeface="Arial"/>
              <a:buChar char="•"/>
            </a:pPr>
            <a:r>
              <a:rPr lang="en-US" sz="3248" spc="35">
                <a:solidFill>
                  <a:srgbClr val="000000"/>
                </a:solidFill>
                <a:latin typeface="Poppins Medium Bold"/>
              </a:rPr>
              <a:t>https://www.sciencedirect.com/science/article/pii/S2452014422000139</a:t>
            </a:r>
          </a:p>
          <a:p>
            <a:pPr>
              <a:lnSpc>
                <a:spcPts val="3898"/>
              </a:lnSpc>
            </a:pPr>
          </a:p>
          <a:p>
            <a:pPr marL="701445" indent="-350722" lvl="1">
              <a:lnSpc>
                <a:spcPts val="3898"/>
              </a:lnSpc>
              <a:buFont typeface="Arial"/>
              <a:buChar char="•"/>
            </a:pPr>
            <a:r>
              <a:rPr lang="en-US" sz="3248" spc="35">
                <a:solidFill>
                  <a:srgbClr val="000000"/>
                </a:solidFill>
                <a:latin typeface="Poppins Medium Bold"/>
              </a:rPr>
              <a:t>The guidance of our teacher , Prof. Kiruthika V.</a:t>
            </a:r>
          </a:p>
          <a:p>
            <a:pPr>
              <a:lnSpc>
                <a:spcPts val="3898"/>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49F94"/>
        </a:solidFill>
      </p:bgPr>
    </p:bg>
    <p:spTree>
      <p:nvGrpSpPr>
        <p:cNvPr id="1" name=""/>
        <p:cNvGrpSpPr/>
        <p:nvPr/>
      </p:nvGrpSpPr>
      <p:grpSpPr>
        <a:xfrm>
          <a:off x="0" y="0"/>
          <a:ext cx="0" cy="0"/>
          <a:chOff x="0" y="0"/>
          <a:chExt cx="0" cy="0"/>
        </a:xfrm>
      </p:grpSpPr>
      <p:sp>
        <p:nvSpPr>
          <p:cNvPr name="Freeform 2" id="2"/>
          <p:cNvSpPr/>
          <p:nvPr/>
        </p:nvSpPr>
        <p:spPr>
          <a:xfrm flipH="false" flipV="false" rot="0">
            <a:off x="249824" y="5663731"/>
            <a:ext cx="4377447" cy="4114800"/>
          </a:xfrm>
          <a:custGeom>
            <a:avLst/>
            <a:gdLst/>
            <a:ahLst/>
            <a:cxnLst/>
            <a:rect r="r" b="b" t="t" l="l"/>
            <a:pathLst>
              <a:path h="4114800" w="4377447">
                <a:moveTo>
                  <a:pt x="0" y="0"/>
                </a:moveTo>
                <a:lnTo>
                  <a:pt x="4377447" y="0"/>
                </a:lnTo>
                <a:lnTo>
                  <a:pt x="4377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72388" y="130587"/>
            <a:ext cx="4323637" cy="5012913"/>
          </a:xfrm>
          <a:custGeom>
            <a:avLst/>
            <a:gdLst/>
            <a:ahLst/>
            <a:cxnLst/>
            <a:rect r="r" b="b" t="t" l="l"/>
            <a:pathLst>
              <a:path h="5012913" w="4323637">
                <a:moveTo>
                  <a:pt x="0" y="0"/>
                </a:moveTo>
                <a:lnTo>
                  <a:pt x="4323637" y="0"/>
                </a:lnTo>
                <a:lnTo>
                  <a:pt x="4323637" y="5012913"/>
                </a:lnTo>
                <a:lnTo>
                  <a:pt x="0" y="5012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5529" y="579644"/>
            <a:ext cx="3386038" cy="4979467"/>
          </a:xfrm>
          <a:custGeom>
            <a:avLst/>
            <a:gdLst/>
            <a:ahLst/>
            <a:cxnLst/>
            <a:rect r="r" b="b" t="t" l="l"/>
            <a:pathLst>
              <a:path h="4979467" w="3386038">
                <a:moveTo>
                  <a:pt x="0" y="0"/>
                </a:moveTo>
                <a:lnTo>
                  <a:pt x="3386038" y="0"/>
                </a:lnTo>
                <a:lnTo>
                  <a:pt x="3386038" y="4979467"/>
                </a:lnTo>
                <a:lnTo>
                  <a:pt x="0" y="49794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572388" y="5559111"/>
            <a:ext cx="4187775" cy="4219420"/>
          </a:xfrm>
          <a:custGeom>
            <a:avLst/>
            <a:gdLst/>
            <a:ahLst/>
            <a:cxnLst/>
            <a:rect r="r" b="b" t="t" l="l"/>
            <a:pathLst>
              <a:path h="4219420" w="4187775">
                <a:moveTo>
                  <a:pt x="0" y="0"/>
                </a:moveTo>
                <a:lnTo>
                  <a:pt x="4187774" y="0"/>
                </a:lnTo>
                <a:lnTo>
                  <a:pt x="4187774" y="4219420"/>
                </a:lnTo>
                <a:lnTo>
                  <a:pt x="0" y="4219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4423590" y="2146186"/>
            <a:ext cx="8856775" cy="5994628"/>
            <a:chOff x="0" y="0"/>
            <a:chExt cx="11809034" cy="7992837"/>
          </a:xfrm>
        </p:grpSpPr>
        <p:sp>
          <p:nvSpPr>
            <p:cNvPr name="TextBox 7" id="7"/>
            <p:cNvSpPr txBox="true"/>
            <p:nvPr/>
          </p:nvSpPr>
          <p:spPr>
            <a:xfrm rot="-592460">
              <a:off x="263650" y="1278937"/>
              <a:ext cx="11151931" cy="3364287"/>
            </a:xfrm>
            <a:prstGeom prst="rect">
              <a:avLst/>
            </a:prstGeom>
          </p:spPr>
          <p:txBody>
            <a:bodyPr anchor="t" rtlCol="false" tIns="0" lIns="0" bIns="0" rIns="0">
              <a:spAutoFit/>
            </a:bodyPr>
            <a:lstStyle/>
            <a:p>
              <a:pPr algn="ctr">
                <a:lnSpc>
                  <a:spcPts val="18366"/>
                </a:lnSpc>
                <a:spcBef>
                  <a:spcPct val="0"/>
                </a:spcBef>
              </a:pPr>
              <a:r>
                <a:rPr lang="en-US" sz="18366">
                  <a:solidFill>
                    <a:srgbClr val="F6F3E4"/>
                  </a:solidFill>
                  <a:latin typeface="Bukhari Script Bold"/>
                </a:rPr>
                <a:t>Thank</a:t>
              </a:r>
            </a:p>
          </p:txBody>
        </p:sp>
        <p:sp>
          <p:nvSpPr>
            <p:cNvPr name="TextBox 8" id="8"/>
            <p:cNvSpPr txBox="true"/>
            <p:nvPr/>
          </p:nvSpPr>
          <p:spPr>
            <a:xfrm rot="-515361">
              <a:off x="1466280" y="4199288"/>
              <a:ext cx="10170370" cy="3051406"/>
            </a:xfrm>
            <a:prstGeom prst="rect">
              <a:avLst/>
            </a:prstGeom>
          </p:spPr>
          <p:txBody>
            <a:bodyPr anchor="t" rtlCol="false" tIns="0" lIns="0" bIns="0" rIns="0">
              <a:spAutoFit/>
            </a:bodyPr>
            <a:lstStyle/>
            <a:p>
              <a:pPr algn="ctr">
                <a:lnSpc>
                  <a:spcPts val="16530"/>
                </a:lnSpc>
                <a:spcBef>
                  <a:spcPct val="0"/>
                </a:spcBef>
              </a:pPr>
              <a:r>
                <a:rPr lang="en-US" sz="16530">
                  <a:solidFill>
                    <a:srgbClr val="F6F3E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EDEDED"/>
        </a:solidFill>
      </p:bgPr>
    </p:bg>
    <p:spTree>
      <p:nvGrpSpPr>
        <p:cNvPr id="1" name=""/>
        <p:cNvGrpSpPr/>
        <p:nvPr/>
      </p:nvGrpSpPr>
      <p:grpSpPr>
        <a:xfrm>
          <a:off x="0" y="0"/>
          <a:ext cx="0" cy="0"/>
          <a:chOff x="0" y="0"/>
          <a:chExt cx="0" cy="0"/>
        </a:xfrm>
      </p:grpSpPr>
      <p:sp>
        <p:nvSpPr>
          <p:cNvPr name="TextBox 2" id="2"/>
          <p:cNvSpPr txBox="true"/>
          <p:nvPr/>
        </p:nvSpPr>
        <p:spPr>
          <a:xfrm rot="0">
            <a:off x="1386923" y="239852"/>
            <a:ext cx="14366024" cy="1304925"/>
          </a:xfrm>
          <a:prstGeom prst="rect">
            <a:avLst/>
          </a:prstGeom>
        </p:spPr>
        <p:txBody>
          <a:bodyPr anchor="t" rtlCol="false" tIns="0" lIns="0" bIns="0" rIns="0">
            <a:spAutoFit/>
          </a:bodyPr>
          <a:lstStyle/>
          <a:p>
            <a:pPr algn="ctr">
              <a:lnSpc>
                <a:spcPts val="10356"/>
              </a:lnSpc>
            </a:pPr>
            <a:r>
              <a:rPr lang="en-US" sz="8630" spc="517">
                <a:solidFill>
                  <a:srgbClr val="D49F94"/>
                </a:solidFill>
                <a:latin typeface="Poppins Medium Bold"/>
              </a:rPr>
              <a:t>CONTENT</a:t>
            </a:r>
          </a:p>
        </p:txBody>
      </p:sp>
      <p:grpSp>
        <p:nvGrpSpPr>
          <p:cNvPr name="Group 3" id="3"/>
          <p:cNvGrpSpPr/>
          <p:nvPr/>
        </p:nvGrpSpPr>
        <p:grpSpPr>
          <a:xfrm rot="0">
            <a:off x="1656359" y="1789967"/>
            <a:ext cx="2945215" cy="1959507"/>
            <a:chOff x="0" y="0"/>
            <a:chExt cx="3926953" cy="2612676"/>
          </a:xfrm>
        </p:grpSpPr>
        <p:sp>
          <p:nvSpPr>
            <p:cNvPr name="TextBox 4" id="4"/>
            <p:cNvSpPr txBox="true"/>
            <p:nvPr/>
          </p:nvSpPr>
          <p:spPr>
            <a:xfrm rot="0">
              <a:off x="0" y="1955451"/>
              <a:ext cx="3926953" cy="6572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MOTIVATION</a:t>
              </a:r>
            </a:p>
          </p:txBody>
        </p:sp>
        <p:sp>
          <p:nvSpPr>
            <p:cNvPr name="TextBox 5" id="5"/>
            <p:cNvSpPr txBox="true"/>
            <p:nvPr/>
          </p:nvSpPr>
          <p:spPr>
            <a:xfrm rot="0">
              <a:off x="0" y="0"/>
              <a:ext cx="1397937"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01</a:t>
              </a:r>
            </a:p>
          </p:txBody>
        </p:sp>
      </p:grpSp>
      <p:grpSp>
        <p:nvGrpSpPr>
          <p:cNvPr name="Group 6" id="6"/>
          <p:cNvGrpSpPr/>
          <p:nvPr/>
        </p:nvGrpSpPr>
        <p:grpSpPr>
          <a:xfrm rot="0">
            <a:off x="6545722" y="1891821"/>
            <a:ext cx="4523410" cy="1857652"/>
            <a:chOff x="0" y="0"/>
            <a:chExt cx="6031213" cy="2476870"/>
          </a:xfrm>
        </p:grpSpPr>
        <p:sp>
          <p:nvSpPr>
            <p:cNvPr name="TextBox 7" id="7"/>
            <p:cNvSpPr txBox="true"/>
            <p:nvPr/>
          </p:nvSpPr>
          <p:spPr>
            <a:xfrm rot="0">
              <a:off x="0" y="0"/>
              <a:ext cx="1636819" cy="1563086"/>
            </a:xfrm>
            <a:prstGeom prst="rect">
              <a:avLst/>
            </a:prstGeom>
          </p:spPr>
          <p:txBody>
            <a:bodyPr anchor="t" rtlCol="false" tIns="0" lIns="0" bIns="0" rIns="0">
              <a:spAutoFit/>
            </a:bodyPr>
            <a:lstStyle/>
            <a:p>
              <a:pPr algn="ctr">
                <a:lnSpc>
                  <a:spcPts val="9283"/>
                </a:lnSpc>
                <a:spcBef>
                  <a:spcPct val="0"/>
                </a:spcBef>
              </a:pPr>
              <a:r>
                <a:rPr lang="en-US" sz="7736" spc="85">
                  <a:solidFill>
                    <a:srgbClr val="DBAEA4"/>
                  </a:solidFill>
                  <a:latin typeface="Poppins Light Bold"/>
                </a:rPr>
                <a:t>02</a:t>
              </a:r>
            </a:p>
          </p:txBody>
        </p:sp>
        <p:sp>
          <p:nvSpPr>
            <p:cNvPr name="TextBox 8" id="8"/>
            <p:cNvSpPr txBox="true"/>
            <p:nvPr/>
          </p:nvSpPr>
          <p:spPr>
            <a:xfrm rot="0">
              <a:off x="0" y="1857745"/>
              <a:ext cx="6031213" cy="619125"/>
            </a:xfrm>
            <a:prstGeom prst="rect">
              <a:avLst/>
            </a:prstGeom>
          </p:spPr>
          <p:txBody>
            <a:bodyPr anchor="t" rtlCol="false" tIns="0" lIns="0" bIns="0" rIns="0">
              <a:spAutoFit/>
            </a:bodyPr>
            <a:lstStyle/>
            <a:p>
              <a:pPr algn="ctr">
                <a:lnSpc>
                  <a:spcPts val="3658"/>
                </a:lnSpc>
                <a:spcBef>
                  <a:spcPct val="0"/>
                </a:spcBef>
              </a:pPr>
              <a:r>
                <a:rPr lang="en-US" sz="3048" spc="33">
                  <a:solidFill>
                    <a:srgbClr val="59726D"/>
                  </a:solidFill>
                  <a:latin typeface="Poppins Medium Bold"/>
                </a:rPr>
                <a:t>INTRODUCTION</a:t>
              </a:r>
            </a:p>
          </p:txBody>
        </p:sp>
      </p:grpSp>
      <p:grpSp>
        <p:nvGrpSpPr>
          <p:cNvPr name="Group 9" id="9"/>
          <p:cNvGrpSpPr/>
          <p:nvPr/>
        </p:nvGrpSpPr>
        <p:grpSpPr>
          <a:xfrm rot="0">
            <a:off x="12385800" y="1972828"/>
            <a:ext cx="5196557" cy="1695639"/>
            <a:chOff x="0" y="0"/>
            <a:chExt cx="6928743" cy="2260852"/>
          </a:xfrm>
        </p:grpSpPr>
        <p:sp>
          <p:nvSpPr>
            <p:cNvPr name="TextBox 10" id="10"/>
            <p:cNvSpPr txBox="true"/>
            <p:nvPr/>
          </p:nvSpPr>
          <p:spPr>
            <a:xfrm rot="0">
              <a:off x="0" y="0"/>
              <a:ext cx="1521811" cy="1430448"/>
            </a:xfrm>
            <a:prstGeom prst="rect">
              <a:avLst/>
            </a:prstGeom>
          </p:spPr>
          <p:txBody>
            <a:bodyPr anchor="t" rtlCol="false" tIns="0" lIns="0" bIns="0" rIns="0">
              <a:spAutoFit/>
            </a:bodyPr>
            <a:lstStyle/>
            <a:p>
              <a:pPr>
                <a:lnSpc>
                  <a:spcPts val="8495"/>
                </a:lnSpc>
                <a:spcBef>
                  <a:spcPct val="0"/>
                </a:spcBef>
              </a:pPr>
              <a:r>
                <a:rPr lang="en-US" sz="7079" spc="77">
                  <a:solidFill>
                    <a:srgbClr val="DBAEA4"/>
                  </a:solidFill>
                  <a:latin typeface="Poppins Light Bold"/>
                </a:rPr>
                <a:t>03</a:t>
              </a:r>
            </a:p>
          </p:txBody>
        </p:sp>
        <p:sp>
          <p:nvSpPr>
            <p:cNvPr name="TextBox 11" id="11"/>
            <p:cNvSpPr txBox="true"/>
            <p:nvPr/>
          </p:nvSpPr>
          <p:spPr>
            <a:xfrm rot="0">
              <a:off x="0" y="1702052"/>
              <a:ext cx="6928743" cy="558800"/>
            </a:xfrm>
            <a:prstGeom prst="rect">
              <a:avLst/>
            </a:prstGeom>
          </p:spPr>
          <p:txBody>
            <a:bodyPr anchor="t" rtlCol="false" tIns="0" lIns="0" bIns="0" rIns="0">
              <a:spAutoFit/>
            </a:bodyPr>
            <a:lstStyle/>
            <a:p>
              <a:pPr algn="ctr">
                <a:lnSpc>
                  <a:spcPts val="3347"/>
                </a:lnSpc>
                <a:spcBef>
                  <a:spcPct val="0"/>
                </a:spcBef>
              </a:pPr>
              <a:r>
                <a:rPr lang="en-US" sz="2789" spc="30">
                  <a:solidFill>
                    <a:srgbClr val="59726D"/>
                  </a:solidFill>
                  <a:latin typeface="Poppins Medium Bold"/>
                </a:rPr>
                <a:t>DATA ANALYSIS</a:t>
              </a:r>
            </a:p>
          </p:txBody>
        </p:sp>
      </p:grpSp>
      <p:grpSp>
        <p:nvGrpSpPr>
          <p:cNvPr name="Group 12" id="12"/>
          <p:cNvGrpSpPr/>
          <p:nvPr/>
        </p:nvGrpSpPr>
        <p:grpSpPr>
          <a:xfrm rot="0">
            <a:off x="7511406" y="4511474"/>
            <a:ext cx="3859102" cy="1959507"/>
            <a:chOff x="0" y="0"/>
            <a:chExt cx="5145469" cy="2612676"/>
          </a:xfrm>
        </p:grpSpPr>
        <p:sp>
          <p:nvSpPr>
            <p:cNvPr name="TextBox 13" id="13"/>
            <p:cNvSpPr txBox="true"/>
            <p:nvPr/>
          </p:nvSpPr>
          <p:spPr>
            <a:xfrm rot="0">
              <a:off x="0" y="1955451"/>
              <a:ext cx="5145469" cy="6572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INFERENCES</a:t>
              </a:r>
            </a:p>
          </p:txBody>
        </p:sp>
        <p:sp>
          <p:nvSpPr>
            <p:cNvPr name="TextBox 14" id="14"/>
            <p:cNvSpPr txBox="true"/>
            <p:nvPr/>
          </p:nvSpPr>
          <p:spPr>
            <a:xfrm rot="0">
              <a:off x="0" y="0"/>
              <a:ext cx="1831710"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05</a:t>
              </a:r>
            </a:p>
          </p:txBody>
        </p:sp>
      </p:grpSp>
      <p:grpSp>
        <p:nvGrpSpPr>
          <p:cNvPr name="Group 15" id="15"/>
          <p:cNvGrpSpPr/>
          <p:nvPr/>
        </p:nvGrpSpPr>
        <p:grpSpPr>
          <a:xfrm rot="0">
            <a:off x="3128966" y="4511474"/>
            <a:ext cx="3859102" cy="1959507"/>
            <a:chOff x="0" y="0"/>
            <a:chExt cx="5145469" cy="2612676"/>
          </a:xfrm>
        </p:grpSpPr>
        <p:sp>
          <p:nvSpPr>
            <p:cNvPr name="TextBox 16" id="16"/>
            <p:cNvSpPr txBox="true"/>
            <p:nvPr/>
          </p:nvSpPr>
          <p:spPr>
            <a:xfrm rot="0">
              <a:off x="0" y="1955451"/>
              <a:ext cx="5145469" cy="6572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CASE STUDY</a:t>
              </a:r>
            </a:p>
          </p:txBody>
        </p:sp>
        <p:sp>
          <p:nvSpPr>
            <p:cNvPr name="TextBox 17" id="17"/>
            <p:cNvSpPr txBox="true"/>
            <p:nvPr/>
          </p:nvSpPr>
          <p:spPr>
            <a:xfrm rot="0">
              <a:off x="0" y="0"/>
              <a:ext cx="1831710"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04</a:t>
              </a:r>
            </a:p>
          </p:txBody>
        </p:sp>
      </p:grpSp>
      <p:grpSp>
        <p:nvGrpSpPr>
          <p:cNvPr name="Group 18" id="18"/>
          <p:cNvGrpSpPr/>
          <p:nvPr/>
        </p:nvGrpSpPr>
        <p:grpSpPr>
          <a:xfrm rot="0">
            <a:off x="11893846" y="4511474"/>
            <a:ext cx="3859102" cy="1959507"/>
            <a:chOff x="0" y="0"/>
            <a:chExt cx="5145469" cy="2612676"/>
          </a:xfrm>
        </p:grpSpPr>
        <p:sp>
          <p:nvSpPr>
            <p:cNvPr name="TextBox 19" id="19"/>
            <p:cNvSpPr txBox="true"/>
            <p:nvPr/>
          </p:nvSpPr>
          <p:spPr>
            <a:xfrm rot="0">
              <a:off x="0" y="1955451"/>
              <a:ext cx="5145469" cy="6572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CONCLUSION</a:t>
              </a:r>
            </a:p>
          </p:txBody>
        </p:sp>
        <p:sp>
          <p:nvSpPr>
            <p:cNvPr name="TextBox 20" id="20"/>
            <p:cNvSpPr txBox="true"/>
            <p:nvPr/>
          </p:nvSpPr>
          <p:spPr>
            <a:xfrm rot="0">
              <a:off x="0" y="0"/>
              <a:ext cx="1831710"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06</a:t>
              </a:r>
            </a:p>
          </p:txBody>
        </p:sp>
      </p:grpSp>
      <p:grpSp>
        <p:nvGrpSpPr>
          <p:cNvPr name="Group 21" id="21"/>
          <p:cNvGrpSpPr/>
          <p:nvPr/>
        </p:nvGrpSpPr>
        <p:grpSpPr>
          <a:xfrm rot="0">
            <a:off x="7511406" y="7298793"/>
            <a:ext cx="3859102" cy="1959507"/>
            <a:chOff x="0" y="0"/>
            <a:chExt cx="5145469" cy="2612676"/>
          </a:xfrm>
        </p:grpSpPr>
        <p:sp>
          <p:nvSpPr>
            <p:cNvPr name="TextBox 22" id="22"/>
            <p:cNvSpPr txBox="true"/>
            <p:nvPr/>
          </p:nvSpPr>
          <p:spPr>
            <a:xfrm rot="0">
              <a:off x="0" y="1955451"/>
              <a:ext cx="5145469" cy="657225"/>
            </a:xfrm>
            <a:prstGeom prst="rect">
              <a:avLst/>
            </a:prstGeom>
          </p:spPr>
          <p:txBody>
            <a:bodyPr anchor="t" rtlCol="false" tIns="0" lIns="0" bIns="0" rIns="0">
              <a:spAutoFit/>
            </a:bodyPr>
            <a:lstStyle/>
            <a:p>
              <a:pPr algn="ctr">
                <a:lnSpc>
                  <a:spcPts val="3864"/>
                </a:lnSpc>
                <a:spcBef>
                  <a:spcPct val="0"/>
                </a:spcBef>
              </a:pPr>
              <a:r>
                <a:rPr lang="en-US" sz="3220" spc="35">
                  <a:solidFill>
                    <a:srgbClr val="59726D"/>
                  </a:solidFill>
                  <a:latin typeface="Poppins Medium Bold"/>
                </a:rPr>
                <a:t>BIBLIOGRAPHY</a:t>
              </a:r>
            </a:p>
          </p:txBody>
        </p:sp>
        <p:sp>
          <p:nvSpPr>
            <p:cNvPr name="TextBox 23" id="23"/>
            <p:cNvSpPr txBox="true"/>
            <p:nvPr/>
          </p:nvSpPr>
          <p:spPr>
            <a:xfrm rot="0">
              <a:off x="0" y="0"/>
              <a:ext cx="1831710" cy="1651416"/>
            </a:xfrm>
            <a:prstGeom prst="rect">
              <a:avLst/>
            </a:prstGeom>
          </p:spPr>
          <p:txBody>
            <a:bodyPr anchor="t" rtlCol="false" tIns="0" lIns="0" bIns="0" rIns="0">
              <a:spAutoFit/>
            </a:bodyPr>
            <a:lstStyle/>
            <a:p>
              <a:pPr algn="ctr">
                <a:lnSpc>
                  <a:spcPts val="9808"/>
                </a:lnSpc>
                <a:spcBef>
                  <a:spcPct val="0"/>
                </a:spcBef>
              </a:pPr>
              <a:r>
                <a:rPr lang="en-US" sz="8173" spc="89">
                  <a:solidFill>
                    <a:srgbClr val="DBAEA4"/>
                  </a:solidFill>
                  <a:latin typeface="Poppins Light Bold"/>
                </a:rPr>
                <a:t>07</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C7AD"/>
        </a:solidFill>
      </p:bgPr>
    </p:bg>
    <p:spTree>
      <p:nvGrpSpPr>
        <p:cNvPr id="1" name=""/>
        <p:cNvGrpSpPr/>
        <p:nvPr/>
      </p:nvGrpSpPr>
      <p:grpSpPr>
        <a:xfrm>
          <a:off x="0" y="0"/>
          <a:ext cx="0" cy="0"/>
          <a:chOff x="0" y="0"/>
          <a:chExt cx="0" cy="0"/>
        </a:xfrm>
      </p:grpSpPr>
      <p:sp>
        <p:nvSpPr>
          <p:cNvPr name="Freeform 2" id="2"/>
          <p:cNvSpPr/>
          <p:nvPr/>
        </p:nvSpPr>
        <p:spPr>
          <a:xfrm flipH="false" flipV="false" rot="1146563">
            <a:off x="13257140" y="4861888"/>
            <a:ext cx="5028433" cy="3977033"/>
          </a:xfrm>
          <a:custGeom>
            <a:avLst/>
            <a:gdLst/>
            <a:ahLst/>
            <a:cxnLst/>
            <a:rect r="r" b="b" t="t" l="l"/>
            <a:pathLst>
              <a:path h="3977033" w="5028433">
                <a:moveTo>
                  <a:pt x="0" y="0"/>
                </a:moveTo>
                <a:lnTo>
                  <a:pt x="5028433" y="0"/>
                </a:lnTo>
                <a:lnTo>
                  <a:pt x="5028433" y="3977034"/>
                </a:lnTo>
                <a:lnTo>
                  <a:pt x="0" y="3977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24256" y="6067580"/>
            <a:ext cx="4188734" cy="4219420"/>
          </a:xfrm>
          <a:custGeom>
            <a:avLst/>
            <a:gdLst/>
            <a:ahLst/>
            <a:cxnLst/>
            <a:rect r="r" b="b" t="t" l="l"/>
            <a:pathLst>
              <a:path h="4219420" w="4188734">
                <a:moveTo>
                  <a:pt x="0" y="0"/>
                </a:moveTo>
                <a:lnTo>
                  <a:pt x="4188734" y="0"/>
                </a:lnTo>
                <a:lnTo>
                  <a:pt x="4188734" y="4219420"/>
                </a:lnTo>
                <a:lnTo>
                  <a:pt x="0" y="4219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07092" y="1222236"/>
            <a:ext cx="12817164" cy="10134600"/>
          </a:xfrm>
          <a:prstGeom prst="rect">
            <a:avLst/>
          </a:prstGeom>
        </p:spPr>
        <p:txBody>
          <a:bodyPr anchor="t" rtlCol="false" tIns="0" lIns="0" bIns="0" rIns="0">
            <a:spAutoFit/>
          </a:bodyPr>
          <a:lstStyle/>
          <a:p>
            <a:pPr>
              <a:lnSpc>
                <a:spcPts val="2879"/>
              </a:lnSpc>
            </a:pPr>
            <a:r>
              <a:rPr lang="en-US" sz="2399">
                <a:solidFill>
                  <a:srgbClr val="FFFFFF"/>
                </a:solidFill>
                <a:latin typeface="Poppins Medium Bold"/>
              </a:rPr>
              <a:t>COVID-19, also known as the novel coronavirus, is a highly contagious respiratory illness caused by the SARS-CoV-2 virus. It emerged in Wuhan, China, in late 2019 and quickly spread worldwide, leading to a global pandemic. The virus primarily spreads through respiratory droplets when an infected person coughs, sneezes, or talks, but it can also be transmitted by touching contaminated surfaces.</a:t>
            </a:r>
          </a:p>
          <a:p>
            <a:pPr>
              <a:lnSpc>
                <a:spcPts val="2879"/>
              </a:lnSpc>
            </a:pPr>
          </a:p>
          <a:p>
            <a:pPr>
              <a:lnSpc>
                <a:spcPts val="2879"/>
              </a:lnSpc>
            </a:pPr>
            <a:r>
              <a:rPr lang="en-US" sz="2399">
                <a:solidFill>
                  <a:srgbClr val="FFFFFF"/>
                </a:solidFill>
                <a:latin typeface="Poppins Medium Bold"/>
              </a:rPr>
              <a:t>The symptoms of COVID-19 range from mild to severe and include fever, cough, fatigue, loss of taste or smell, and difficulty breathing. While many people experience mild symptoms or remain asymptomatic, the virus can cause severe respiratory distress and other complications, particularly in older adults and individuals with underlying health conditions. Efforts to control the spread of the virus have included widespread testing, contact tracing, mask-wearing, social distancing, and vaccination campaigns.</a:t>
            </a:r>
          </a:p>
          <a:p>
            <a:pPr>
              <a:lnSpc>
                <a:spcPts val="2879"/>
              </a:lnSpc>
            </a:pPr>
          </a:p>
          <a:p>
            <a:pPr>
              <a:lnSpc>
                <a:spcPts val="2879"/>
              </a:lnSpc>
            </a:pPr>
            <a:r>
              <a:rPr lang="en-US" sz="2399">
                <a:solidFill>
                  <a:srgbClr val="FFFFFF"/>
                </a:solidFill>
                <a:latin typeface="Poppins Medium Bold"/>
              </a:rPr>
              <a:t>The COVID-19 pandemic has had far-reaching effects on societies and economies worldwide. Governments have implemented various measures such as lockdowns, travel restrictions, and the closure of businesses and schools to contain the virus's spread. The pandemic has disrupted global supply chains, led to job losses, and strained healthcare systems. Efforts to combat the virus have included the development and distribution of vaccines, which have played a crucial role in reducing severe illness and death rates. However, the ongoing emergence of new variants highlights the need for continued vigilance and adherence to public health measures to control the spread of COVID-19.</a:t>
            </a:r>
          </a:p>
          <a:p>
            <a:pPr>
              <a:lnSpc>
                <a:spcPts val="2879"/>
              </a:lnSpc>
            </a:pPr>
          </a:p>
          <a:p>
            <a:pPr>
              <a:lnSpc>
                <a:spcPts val="2879"/>
              </a:lnSpc>
            </a:pPr>
          </a:p>
          <a:p>
            <a:pPr>
              <a:lnSpc>
                <a:spcPts val="2879"/>
              </a:lnSpc>
            </a:pPr>
          </a:p>
          <a:p>
            <a:pPr>
              <a:lnSpc>
                <a:spcPts val="2879"/>
              </a:lnSpc>
            </a:pPr>
          </a:p>
        </p:txBody>
      </p:sp>
      <p:sp>
        <p:nvSpPr>
          <p:cNvPr name="TextBox 5" id="5"/>
          <p:cNvSpPr txBox="true"/>
          <p:nvPr/>
        </p:nvSpPr>
        <p:spPr>
          <a:xfrm rot="0">
            <a:off x="1028700" y="266700"/>
            <a:ext cx="16230600" cy="762000"/>
          </a:xfrm>
          <a:prstGeom prst="rect">
            <a:avLst/>
          </a:prstGeom>
        </p:spPr>
        <p:txBody>
          <a:bodyPr anchor="t" rtlCol="false" tIns="0" lIns="0" bIns="0" rIns="0">
            <a:spAutoFit/>
          </a:bodyPr>
          <a:lstStyle/>
          <a:p>
            <a:pPr algn="ctr">
              <a:lnSpc>
                <a:spcPts val="6000"/>
              </a:lnSpc>
            </a:pPr>
            <a:r>
              <a:rPr lang="en-US" sz="5000" spc="520">
                <a:solidFill>
                  <a:srgbClr val="59726D"/>
                </a:solidFill>
                <a:latin typeface="Poppins Light Bold"/>
              </a:rPr>
              <a:t>1.INTRODUCTION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0">
            <a:off x="111724" y="5743840"/>
            <a:ext cx="3848574" cy="4543160"/>
          </a:xfrm>
          <a:custGeom>
            <a:avLst/>
            <a:gdLst/>
            <a:ahLst/>
            <a:cxnLst/>
            <a:rect r="r" b="b" t="t" l="l"/>
            <a:pathLst>
              <a:path h="4543160" w="3848574">
                <a:moveTo>
                  <a:pt x="0" y="0"/>
                </a:moveTo>
                <a:lnTo>
                  <a:pt x="3848574" y="0"/>
                </a:lnTo>
                <a:lnTo>
                  <a:pt x="3848574" y="4543160"/>
                </a:lnTo>
                <a:lnTo>
                  <a:pt x="0" y="45431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209" y="6010521"/>
            <a:ext cx="4621392" cy="4698273"/>
          </a:xfrm>
          <a:custGeom>
            <a:avLst/>
            <a:gdLst/>
            <a:ahLst/>
            <a:cxnLst/>
            <a:rect r="r" b="b" t="t" l="l"/>
            <a:pathLst>
              <a:path h="4698273" w="4621392">
                <a:moveTo>
                  <a:pt x="0" y="0"/>
                </a:moveTo>
                <a:lnTo>
                  <a:pt x="4621392" y="0"/>
                </a:lnTo>
                <a:lnTo>
                  <a:pt x="4621392" y="4698273"/>
                </a:lnTo>
                <a:lnTo>
                  <a:pt x="0" y="4698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66700"/>
            <a:ext cx="16230600" cy="762000"/>
          </a:xfrm>
          <a:prstGeom prst="rect">
            <a:avLst/>
          </a:prstGeom>
        </p:spPr>
        <p:txBody>
          <a:bodyPr anchor="t" rtlCol="false" tIns="0" lIns="0" bIns="0" rIns="0">
            <a:spAutoFit/>
          </a:bodyPr>
          <a:lstStyle/>
          <a:p>
            <a:pPr algn="ctr">
              <a:lnSpc>
                <a:spcPts val="6000"/>
              </a:lnSpc>
            </a:pPr>
            <a:r>
              <a:rPr lang="en-US" sz="5000" spc="520">
                <a:solidFill>
                  <a:srgbClr val="EDEDED"/>
                </a:solidFill>
                <a:latin typeface="Poppins Light Bold"/>
              </a:rPr>
              <a:t>2. MOTIVATION</a:t>
            </a:r>
          </a:p>
        </p:txBody>
      </p:sp>
      <p:sp>
        <p:nvSpPr>
          <p:cNvPr name="TextBox 5" id="5"/>
          <p:cNvSpPr txBox="true"/>
          <p:nvPr/>
        </p:nvSpPr>
        <p:spPr>
          <a:xfrm rot="0">
            <a:off x="3960298" y="1371600"/>
            <a:ext cx="13702167" cy="7543800"/>
          </a:xfrm>
          <a:prstGeom prst="rect">
            <a:avLst/>
          </a:prstGeom>
        </p:spPr>
        <p:txBody>
          <a:bodyPr anchor="t" rtlCol="false" tIns="0" lIns="0" bIns="0" rIns="0">
            <a:spAutoFit/>
          </a:bodyPr>
          <a:lstStyle/>
          <a:p>
            <a:pPr>
              <a:lnSpc>
                <a:spcPts val="3360"/>
              </a:lnSpc>
            </a:pPr>
            <a:r>
              <a:rPr lang="en-US" sz="2800">
                <a:solidFill>
                  <a:srgbClr val="000000"/>
                </a:solidFill>
                <a:latin typeface="Poppins Medium Bold"/>
              </a:rPr>
              <a:t>COVID - 19 came out of the blue and shook not just a neighbourhood or community up , rather the entire Globe. It was an extremely large crisis with a pandemic on our hands and this project aims to perform a case study of just that. </a:t>
            </a:r>
          </a:p>
          <a:p>
            <a:pPr>
              <a:lnSpc>
                <a:spcPts val="3360"/>
              </a:lnSpc>
            </a:pPr>
          </a:p>
          <a:p>
            <a:pPr>
              <a:lnSpc>
                <a:spcPts val="3360"/>
              </a:lnSpc>
            </a:pPr>
            <a:r>
              <a:rPr lang="en-US" sz="2800">
                <a:solidFill>
                  <a:srgbClr val="000000"/>
                </a:solidFill>
                <a:latin typeface="Poppins Medium Bold"/>
              </a:rPr>
              <a:t>By taking into account various countries the daily cases recorded , daily tests for COVID and the number of deaths caused -&gt; we have showed our inference through analysis of all this data via different Data Analytics techniques some of which include - Data cleaning , Data Imputation , Visual Representation of Data and a detailed case study which aims to compare different aspects of our inferences from the data set we have considered and make factual statements to define them.</a:t>
            </a:r>
          </a:p>
          <a:p>
            <a:pPr>
              <a:lnSpc>
                <a:spcPts val="3360"/>
              </a:lnSpc>
            </a:pPr>
          </a:p>
          <a:p>
            <a:pPr>
              <a:lnSpc>
                <a:spcPts val="3360"/>
              </a:lnSpc>
              <a:spcBef>
                <a:spcPct val="0"/>
              </a:spcBef>
            </a:pPr>
            <a:r>
              <a:rPr lang="en-US" sz="2800">
                <a:solidFill>
                  <a:srgbClr val="000000"/>
                </a:solidFill>
                <a:latin typeface="Poppins Medium Bold"/>
              </a:rPr>
              <a:t>In the upcoming slides we will show a detailed representation of all the processes mentioned above along our inferences with the help of the RStudio software which allows us to work on such an immense and thorough data set and aptly visualize the functions we aim to perform and add novelty to our case study.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3725611" y="2949142"/>
            <a:ext cx="10836777" cy="1557479"/>
          </a:xfrm>
          <a:custGeom>
            <a:avLst/>
            <a:gdLst/>
            <a:ahLst/>
            <a:cxnLst/>
            <a:rect r="r" b="b" t="t" l="l"/>
            <a:pathLst>
              <a:path h="1557479" w="10836777">
                <a:moveTo>
                  <a:pt x="0" y="0"/>
                </a:moveTo>
                <a:lnTo>
                  <a:pt x="10836778" y="0"/>
                </a:lnTo>
                <a:lnTo>
                  <a:pt x="10836778" y="1557479"/>
                </a:lnTo>
                <a:lnTo>
                  <a:pt x="0" y="1557479"/>
                </a:lnTo>
                <a:lnTo>
                  <a:pt x="0" y="0"/>
                </a:lnTo>
                <a:close/>
              </a:path>
            </a:pathLst>
          </a:custGeom>
          <a:blipFill>
            <a:blip r:embed="rId2"/>
            <a:stretch>
              <a:fillRect l="0" t="0" r="0" b="0"/>
            </a:stretch>
          </a:blipFill>
        </p:spPr>
      </p:sp>
      <p:sp>
        <p:nvSpPr>
          <p:cNvPr name="Freeform 3" id="3"/>
          <p:cNvSpPr/>
          <p:nvPr/>
        </p:nvSpPr>
        <p:spPr>
          <a:xfrm flipH="false" flipV="false" rot="0">
            <a:off x="2056095" y="5238750"/>
            <a:ext cx="14175810" cy="3491341"/>
          </a:xfrm>
          <a:custGeom>
            <a:avLst/>
            <a:gdLst/>
            <a:ahLst/>
            <a:cxnLst/>
            <a:rect r="r" b="b" t="t" l="l"/>
            <a:pathLst>
              <a:path h="3491341" w="14175810">
                <a:moveTo>
                  <a:pt x="0" y="0"/>
                </a:moveTo>
                <a:lnTo>
                  <a:pt x="14175810" y="0"/>
                </a:lnTo>
                <a:lnTo>
                  <a:pt x="14175810" y="3491341"/>
                </a:lnTo>
                <a:lnTo>
                  <a:pt x="0" y="3491341"/>
                </a:lnTo>
                <a:lnTo>
                  <a:pt x="0" y="0"/>
                </a:lnTo>
                <a:close/>
              </a:path>
            </a:pathLst>
          </a:custGeom>
          <a:blipFill>
            <a:blip r:embed="rId3"/>
            <a:stretch>
              <a:fillRect l="0" t="0" r="0" b="-1611"/>
            </a:stretch>
          </a:blipFill>
        </p:spPr>
      </p:sp>
      <p:sp>
        <p:nvSpPr>
          <p:cNvPr name="TextBox 4" id="4"/>
          <p:cNvSpPr txBox="true"/>
          <p:nvPr/>
        </p:nvSpPr>
        <p:spPr>
          <a:xfrm rot="0">
            <a:off x="1028700" y="781050"/>
            <a:ext cx="16230600" cy="742950"/>
          </a:xfrm>
          <a:prstGeom prst="rect">
            <a:avLst/>
          </a:prstGeom>
        </p:spPr>
        <p:txBody>
          <a:bodyPr anchor="t" rtlCol="false" tIns="0" lIns="0" bIns="0" rIns="0">
            <a:spAutoFit/>
          </a:bodyPr>
          <a:lstStyle/>
          <a:p>
            <a:pPr algn="ctr">
              <a:lnSpc>
                <a:spcPts val="5999"/>
              </a:lnSpc>
            </a:pPr>
            <a:r>
              <a:rPr lang="en-US" sz="4999" spc="519">
                <a:solidFill>
                  <a:srgbClr val="59726D"/>
                </a:solidFill>
                <a:latin typeface="Poppins Light Bold"/>
              </a:rPr>
              <a:t>3. DATA ANALYSIS</a:t>
            </a:r>
          </a:p>
        </p:txBody>
      </p:sp>
      <p:sp>
        <p:nvSpPr>
          <p:cNvPr name="TextBox 5" id="5"/>
          <p:cNvSpPr txBox="true"/>
          <p:nvPr/>
        </p:nvSpPr>
        <p:spPr>
          <a:xfrm rot="0">
            <a:off x="5332121" y="1714500"/>
            <a:ext cx="7623758" cy="596899"/>
          </a:xfrm>
          <a:prstGeom prst="rect">
            <a:avLst/>
          </a:prstGeom>
        </p:spPr>
        <p:txBody>
          <a:bodyPr anchor="t" rtlCol="false" tIns="0" lIns="0" bIns="0" rIns="0">
            <a:spAutoFit/>
          </a:bodyPr>
          <a:lstStyle/>
          <a:p>
            <a:pPr algn="ctr">
              <a:lnSpc>
                <a:spcPts val="4900"/>
              </a:lnSpc>
            </a:pPr>
            <a:r>
              <a:rPr lang="en-US" sz="3500">
                <a:solidFill>
                  <a:srgbClr val="000000"/>
                </a:solidFill>
                <a:latin typeface="Canva Sans Bold"/>
              </a:rPr>
              <a:t>3.1 DATA IMPLEMENTATION</a:t>
            </a:r>
          </a:p>
        </p:txBody>
      </p:sp>
      <p:sp>
        <p:nvSpPr>
          <p:cNvPr name="TextBox 6" id="6"/>
          <p:cNvSpPr txBox="true"/>
          <p:nvPr/>
        </p:nvSpPr>
        <p:spPr>
          <a:xfrm rot="0">
            <a:off x="392311" y="4600575"/>
            <a:ext cx="17503378" cy="542925"/>
          </a:xfrm>
          <a:prstGeom prst="rect">
            <a:avLst/>
          </a:prstGeom>
        </p:spPr>
        <p:txBody>
          <a:bodyPr anchor="t" rtlCol="false" tIns="0" lIns="0" bIns="0" rIns="0">
            <a:spAutoFit/>
          </a:bodyPr>
          <a:lstStyle/>
          <a:p>
            <a:pPr algn="ctr">
              <a:lnSpc>
                <a:spcPts val="4319"/>
              </a:lnSpc>
              <a:spcBef>
                <a:spcPct val="0"/>
              </a:spcBef>
            </a:pPr>
            <a:r>
              <a:rPr lang="en-US" sz="3599">
                <a:solidFill>
                  <a:srgbClr val="000000"/>
                </a:solidFill>
                <a:latin typeface="Poppins Medium Bold"/>
              </a:rPr>
              <a:t>This allows us to implement the csv file which stores all our required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0C7AD"/>
        </a:solidFill>
      </p:bgPr>
    </p:bg>
    <p:spTree>
      <p:nvGrpSpPr>
        <p:cNvPr id="1" name=""/>
        <p:cNvGrpSpPr/>
        <p:nvPr/>
      </p:nvGrpSpPr>
      <p:grpSpPr>
        <a:xfrm>
          <a:off x="0" y="0"/>
          <a:ext cx="0" cy="0"/>
          <a:chOff x="0" y="0"/>
          <a:chExt cx="0" cy="0"/>
        </a:xfrm>
      </p:grpSpPr>
      <p:sp>
        <p:nvSpPr>
          <p:cNvPr name="Freeform 2" id="2"/>
          <p:cNvSpPr/>
          <p:nvPr/>
        </p:nvSpPr>
        <p:spPr>
          <a:xfrm flipH="false" flipV="false" rot="0">
            <a:off x="4782268" y="1395108"/>
            <a:ext cx="8723463" cy="939070"/>
          </a:xfrm>
          <a:custGeom>
            <a:avLst/>
            <a:gdLst/>
            <a:ahLst/>
            <a:cxnLst/>
            <a:rect r="r" b="b" t="t" l="l"/>
            <a:pathLst>
              <a:path h="939070" w="8723463">
                <a:moveTo>
                  <a:pt x="0" y="0"/>
                </a:moveTo>
                <a:lnTo>
                  <a:pt x="8723464" y="0"/>
                </a:lnTo>
                <a:lnTo>
                  <a:pt x="8723464" y="939070"/>
                </a:lnTo>
                <a:lnTo>
                  <a:pt x="0" y="939070"/>
                </a:lnTo>
                <a:lnTo>
                  <a:pt x="0" y="0"/>
                </a:lnTo>
                <a:close/>
              </a:path>
            </a:pathLst>
          </a:custGeom>
          <a:blipFill>
            <a:blip r:embed="rId2"/>
            <a:stretch>
              <a:fillRect l="0" t="0" r="0" b="0"/>
            </a:stretch>
          </a:blipFill>
        </p:spPr>
      </p:sp>
      <p:sp>
        <p:nvSpPr>
          <p:cNvPr name="Freeform 3" id="3"/>
          <p:cNvSpPr/>
          <p:nvPr/>
        </p:nvSpPr>
        <p:spPr>
          <a:xfrm flipH="false" flipV="false" rot="0">
            <a:off x="3238162" y="3877724"/>
            <a:ext cx="11811676" cy="5899781"/>
          </a:xfrm>
          <a:custGeom>
            <a:avLst/>
            <a:gdLst/>
            <a:ahLst/>
            <a:cxnLst/>
            <a:rect r="r" b="b" t="t" l="l"/>
            <a:pathLst>
              <a:path h="5899781" w="11811676">
                <a:moveTo>
                  <a:pt x="0" y="0"/>
                </a:moveTo>
                <a:lnTo>
                  <a:pt x="11811676" y="0"/>
                </a:lnTo>
                <a:lnTo>
                  <a:pt x="11811676" y="5899780"/>
                </a:lnTo>
                <a:lnTo>
                  <a:pt x="0" y="5899780"/>
                </a:lnTo>
                <a:lnTo>
                  <a:pt x="0" y="0"/>
                </a:lnTo>
                <a:close/>
              </a:path>
            </a:pathLst>
          </a:custGeom>
          <a:blipFill>
            <a:blip r:embed="rId3"/>
            <a:stretch>
              <a:fillRect l="0" t="0" r="0" b="0"/>
            </a:stretch>
          </a:blipFill>
        </p:spPr>
      </p:sp>
      <p:sp>
        <p:nvSpPr>
          <p:cNvPr name="TextBox 4" id="4"/>
          <p:cNvSpPr txBox="true"/>
          <p:nvPr/>
        </p:nvSpPr>
        <p:spPr>
          <a:xfrm rot="0">
            <a:off x="5489972" y="141605"/>
            <a:ext cx="730805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3.2 DATA IMPUTATION</a:t>
            </a:r>
          </a:p>
        </p:txBody>
      </p:sp>
      <p:sp>
        <p:nvSpPr>
          <p:cNvPr name="TextBox 5" id="5"/>
          <p:cNvSpPr txBox="true"/>
          <p:nvPr/>
        </p:nvSpPr>
        <p:spPr>
          <a:xfrm rot="0">
            <a:off x="0" y="2563274"/>
            <a:ext cx="18288000" cy="1085850"/>
          </a:xfrm>
          <a:prstGeom prst="rect">
            <a:avLst/>
          </a:prstGeom>
        </p:spPr>
        <p:txBody>
          <a:bodyPr anchor="t" rtlCol="false" tIns="0" lIns="0" bIns="0" rIns="0">
            <a:spAutoFit/>
          </a:bodyPr>
          <a:lstStyle/>
          <a:p>
            <a:pPr algn="ctr">
              <a:lnSpc>
                <a:spcPts val="4319"/>
              </a:lnSpc>
              <a:spcBef>
                <a:spcPct val="0"/>
              </a:spcBef>
            </a:pPr>
            <a:r>
              <a:rPr lang="en-US" sz="3599">
                <a:solidFill>
                  <a:srgbClr val="FFFFFF"/>
                </a:solidFill>
                <a:latin typeface="Poppins Medium Bold"/>
              </a:rPr>
              <a:t>This allows us to omit all those NA values which may cause errors while analyzing data later 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BAEA4"/>
        </a:solidFill>
      </p:bgPr>
    </p:bg>
    <p:spTree>
      <p:nvGrpSpPr>
        <p:cNvPr id="1" name=""/>
        <p:cNvGrpSpPr/>
        <p:nvPr/>
      </p:nvGrpSpPr>
      <p:grpSpPr>
        <a:xfrm>
          <a:off x="0" y="0"/>
          <a:ext cx="0" cy="0"/>
          <a:chOff x="0" y="0"/>
          <a:chExt cx="0" cy="0"/>
        </a:xfrm>
      </p:grpSpPr>
      <p:sp>
        <p:nvSpPr>
          <p:cNvPr name="Freeform 2" id="2"/>
          <p:cNvSpPr/>
          <p:nvPr/>
        </p:nvSpPr>
        <p:spPr>
          <a:xfrm flipH="false" flipV="false" rot="0">
            <a:off x="168658" y="2068544"/>
            <a:ext cx="9296413" cy="7189756"/>
          </a:xfrm>
          <a:custGeom>
            <a:avLst/>
            <a:gdLst/>
            <a:ahLst/>
            <a:cxnLst/>
            <a:rect r="r" b="b" t="t" l="l"/>
            <a:pathLst>
              <a:path h="7189756" w="9296413">
                <a:moveTo>
                  <a:pt x="0" y="0"/>
                </a:moveTo>
                <a:lnTo>
                  <a:pt x="9296413" y="0"/>
                </a:lnTo>
                <a:lnTo>
                  <a:pt x="9296413" y="7189756"/>
                </a:lnTo>
                <a:lnTo>
                  <a:pt x="0" y="7189756"/>
                </a:lnTo>
                <a:lnTo>
                  <a:pt x="0" y="0"/>
                </a:lnTo>
                <a:close/>
              </a:path>
            </a:pathLst>
          </a:custGeom>
          <a:blipFill>
            <a:blip r:embed="rId2"/>
            <a:stretch>
              <a:fillRect l="0" t="0" r="-11546" b="0"/>
            </a:stretch>
          </a:blipFill>
        </p:spPr>
      </p:sp>
      <p:sp>
        <p:nvSpPr>
          <p:cNvPr name="TextBox 3" id="3"/>
          <p:cNvSpPr txBox="true"/>
          <p:nvPr/>
        </p:nvSpPr>
        <p:spPr>
          <a:xfrm rot="0">
            <a:off x="5609927" y="537527"/>
            <a:ext cx="70681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3.3.1 DATA CLEANING</a:t>
            </a:r>
          </a:p>
        </p:txBody>
      </p:sp>
      <p:sp>
        <p:nvSpPr>
          <p:cNvPr name="TextBox 4" id="4"/>
          <p:cNvSpPr txBox="true"/>
          <p:nvPr/>
        </p:nvSpPr>
        <p:spPr>
          <a:xfrm rot="0">
            <a:off x="9678366" y="2937473"/>
            <a:ext cx="8609634" cy="5143500"/>
          </a:xfrm>
          <a:prstGeom prst="rect">
            <a:avLst/>
          </a:prstGeom>
        </p:spPr>
        <p:txBody>
          <a:bodyPr anchor="t" rtlCol="false" tIns="0" lIns="0" bIns="0" rIns="0">
            <a:spAutoFit/>
          </a:bodyPr>
          <a:lstStyle/>
          <a:p>
            <a:pPr>
              <a:lnSpc>
                <a:spcPts val="3439"/>
              </a:lnSpc>
            </a:pPr>
            <a:r>
              <a:rPr lang="en-US" sz="2866" spc="31">
                <a:solidFill>
                  <a:srgbClr val="FFFFFF"/>
                </a:solidFill>
                <a:latin typeface="Poppins Medium Bold"/>
              </a:rPr>
              <a:t>The given code above is used in the data cleaning process to clean the unwanted/noisy dataset and make it into useful and info rich one</a:t>
            </a:r>
          </a:p>
          <a:p>
            <a:pPr>
              <a:lnSpc>
                <a:spcPts val="3439"/>
              </a:lnSpc>
            </a:pPr>
            <a:r>
              <a:rPr lang="en-US" sz="2866" spc="31">
                <a:solidFill>
                  <a:srgbClr val="FFFFFF"/>
                </a:solidFill>
                <a:latin typeface="Poppins Medium Bold"/>
              </a:rPr>
              <a:t> </a:t>
            </a:r>
          </a:p>
          <a:p>
            <a:pPr>
              <a:lnSpc>
                <a:spcPts val="3439"/>
              </a:lnSpc>
            </a:pPr>
            <a:r>
              <a:rPr lang="en-US" sz="2866" spc="31">
                <a:solidFill>
                  <a:srgbClr val="FFFFFF"/>
                </a:solidFill>
                <a:latin typeface="Poppins Medium Bold"/>
              </a:rPr>
              <a:t>The function used above is used to get the datas from the dataset on the year 2021 and omit the other unwanted entries </a:t>
            </a:r>
          </a:p>
          <a:p>
            <a:pPr>
              <a:lnSpc>
                <a:spcPts val="3439"/>
              </a:lnSpc>
            </a:pPr>
          </a:p>
          <a:p>
            <a:pPr>
              <a:lnSpc>
                <a:spcPts val="3439"/>
              </a:lnSpc>
            </a:pPr>
            <a:r>
              <a:rPr lang="en-US" sz="2866" spc="31">
                <a:solidFill>
                  <a:srgbClr val="FFFFFF"/>
                </a:solidFill>
                <a:latin typeface="Poppins Medium Bold"/>
              </a:rPr>
              <a:t>The mice is a library in rstudio that is used to data imputations </a:t>
            </a:r>
          </a:p>
          <a:p>
            <a:pPr>
              <a:lnSpc>
                <a:spcPts val="34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263234" y="1691423"/>
            <a:ext cx="9380379" cy="6904154"/>
          </a:xfrm>
          <a:custGeom>
            <a:avLst/>
            <a:gdLst/>
            <a:ahLst/>
            <a:cxnLst/>
            <a:rect r="r" b="b" t="t" l="l"/>
            <a:pathLst>
              <a:path h="6904154" w="9380379">
                <a:moveTo>
                  <a:pt x="0" y="0"/>
                </a:moveTo>
                <a:lnTo>
                  <a:pt x="9380379" y="0"/>
                </a:lnTo>
                <a:lnTo>
                  <a:pt x="9380379" y="6904154"/>
                </a:lnTo>
                <a:lnTo>
                  <a:pt x="0" y="6904154"/>
                </a:lnTo>
                <a:lnTo>
                  <a:pt x="0" y="0"/>
                </a:lnTo>
                <a:close/>
              </a:path>
            </a:pathLst>
          </a:custGeom>
          <a:blipFill>
            <a:blip r:embed="rId2"/>
            <a:stretch>
              <a:fillRect l="0" t="0" r="0" b="0"/>
            </a:stretch>
          </a:blipFill>
        </p:spPr>
      </p:sp>
      <p:sp>
        <p:nvSpPr>
          <p:cNvPr name="TextBox 3" id="3"/>
          <p:cNvSpPr txBox="true"/>
          <p:nvPr/>
        </p:nvSpPr>
        <p:spPr>
          <a:xfrm rot="0">
            <a:off x="4688465" y="141605"/>
            <a:ext cx="848927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3.3.2 dt library and sapply </a:t>
            </a:r>
          </a:p>
        </p:txBody>
      </p:sp>
      <p:sp>
        <p:nvSpPr>
          <p:cNvPr name="TextBox 4" id="4"/>
          <p:cNvSpPr txBox="true"/>
          <p:nvPr/>
        </p:nvSpPr>
        <p:spPr>
          <a:xfrm rot="0">
            <a:off x="9884025" y="2361828"/>
            <a:ext cx="8403975" cy="1466850"/>
          </a:xfrm>
          <a:prstGeom prst="rect">
            <a:avLst/>
          </a:prstGeom>
        </p:spPr>
        <p:txBody>
          <a:bodyPr anchor="t" rtlCol="false" tIns="0" lIns="0" bIns="0" rIns="0">
            <a:spAutoFit/>
          </a:bodyPr>
          <a:lstStyle/>
          <a:p>
            <a:pPr>
              <a:lnSpc>
                <a:spcPts val="3864"/>
              </a:lnSpc>
              <a:spcBef>
                <a:spcPct val="0"/>
              </a:spcBef>
            </a:pPr>
            <a:r>
              <a:rPr lang="en-US" sz="3220" spc="35">
                <a:solidFill>
                  <a:srgbClr val="000000"/>
                </a:solidFill>
                <a:latin typeface="Poppins Medium Bold"/>
              </a:rPr>
              <a:t>The dt library allows us to view any size dataset without the console omitting it </a:t>
            </a:r>
          </a:p>
        </p:txBody>
      </p:sp>
      <p:sp>
        <p:nvSpPr>
          <p:cNvPr name="TextBox 5" id="5"/>
          <p:cNvSpPr txBox="true"/>
          <p:nvPr/>
        </p:nvSpPr>
        <p:spPr>
          <a:xfrm rot="0">
            <a:off x="9643613" y="5161805"/>
            <a:ext cx="8403975" cy="1952625"/>
          </a:xfrm>
          <a:prstGeom prst="rect">
            <a:avLst/>
          </a:prstGeom>
        </p:spPr>
        <p:txBody>
          <a:bodyPr anchor="t" rtlCol="false" tIns="0" lIns="0" bIns="0" rIns="0">
            <a:spAutoFit/>
          </a:bodyPr>
          <a:lstStyle/>
          <a:p>
            <a:pPr algn="ctr">
              <a:lnSpc>
                <a:spcPts val="3864"/>
              </a:lnSpc>
            </a:pPr>
            <a:r>
              <a:rPr lang="en-US" sz="3220" spc="35">
                <a:solidFill>
                  <a:srgbClr val="000000"/>
                </a:solidFill>
                <a:latin typeface="Poppins Medium Bold"/>
              </a:rPr>
              <a:t>The sapply given here is used to outliers using the z score method (standard deviation comparing )</a:t>
            </a:r>
          </a:p>
          <a:p>
            <a:pPr algn="ctr">
              <a:lnSpc>
                <a:spcPts val="3864"/>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DAFocH5lV80</dc:identifier>
  <dcterms:modified xsi:type="dcterms:W3CDTF">2011-08-01T06:04:30Z</dcterms:modified>
  <cp:revision>1</cp:revision>
  <dc:title>COVID - 19</dc:title>
</cp:coreProperties>
</file>